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7" r:id="rId2"/>
    <p:sldId id="774" r:id="rId3"/>
    <p:sldId id="679" r:id="rId4"/>
    <p:sldId id="719" r:id="rId5"/>
    <p:sldId id="697" r:id="rId6"/>
    <p:sldId id="802" r:id="rId7"/>
    <p:sldId id="805" r:id="rId8"/>
    <p:sldId id="817" r:id="rId9"/>
    <p:sldId id="629" r:id="rId10"/>
    <p:sldId id="533" r:id="rId11"/>
    <p:sldId id="717" r:id="rId12"/>
    <p:sldId id="732" r:id="rId13"/>
    <p:sldId id="818" r:id="rId14"/>
    <p:sldId id="819" r:id="rId15"/>
    <p:sldId id="725" r:id="rId16"/>
    <p:sldId id="726" r:id="rId17"/>
    <p:sldId id="728" r:id="rId18"/>
    <p:sldId id="727" r:id="rId19"/>
    <p:sldId id="729" r:id="rId20"/>
    <p:sldId id="820" r:id="rId21"/>
    <p:sldId id="821" r:id="rId22"/>
    <p:sldId id="737" r:id="rId23"/>
    <p:sldId id="738" r:id="rId24"/>
    <p:sldId id="739" r:id="rId25"/>
    <p:sldId id="822" r:id="rId26"/>
    <p:sldId id="823" r:id="rId27"/>
    <p:sldId id="824" r:id="rId28"/>
    <p:sldId id="742" r:id="rId29"/>
    <p:sldId id="825" r:id="rId30"/>
    <p:sldId id="826" r:id="rId31"/>
    <p:sldId id="827" r:id="rId3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12" userDrawn="1">
          <p15:clr>
            <a:srgbClr val="A4A3A4"/>
          </p15:clr>
        </p15:guide>
        <p15:guide id="2" pos="342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eanor Bru" initials="EB" lastIdx="7" clrIdx="0">
    <p:extLst>
      <p:ext uri="{19B8F6BF-5375-455C-9EA6-DF929625EA0E}">
        <p15:presenceInfo xmlns:p15="http://schemas.microsoft.com/office/powerpoint/2012/main" userId="c3414d580ad3abed" providerId="Windows Live"/>
      </p:ext>
    </p:extLst>
  </p:cmAuthor>
  <p:cmAuthor id="2" name="Andy Olsen" initials="AO" lastIdx="9" clrIdx="1">
    <p:extLst>
      <p:ext uri="{19B8F6BF-5375-455C-9EA6-DF929625EA0E}">
        <p15:presenceInfo xmlns:p15="http://schemas.microsoft.com/office/powerpoint/2012/main" userId="31001af84371f4e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157EA1"/>
    <a:srgbClr val="8BB6C3"/>
    <a:srgbClr val="1580A3"/>
    <a:srgbClr val="157FA1"/>
    <a:srgbClr val="F79646"/>
    <a:srgbClr val="4BACC6"/>
    <a:srgbClr val="FBE66B"/>
    <a:srgbClr val="CCECFF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66" autoAdjust="0"/>
    <p:restoredTop sz="96327" autoAdjust="0"/>
  </p:normalViewPr>
  <p:slideViewPr>
    <p:cSldViewPr snapToGrid="0" snapToObjects="1">
      <p:cViewPr varScale="1">
        <p:scale>
          <a:sx n="164" d="100"/>
          <a:sy n="164" d="100"/>
        </p:scale>
        <p:origin x="536" y="176"/>
      </p:cViewPr>
      <p:guideLst>
        <p:guide orient="horz" pos="1212"/>
        <p:guide pos="342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3" d="100"/>
        <a:sy n="133" d="100"/>
      </p:scale>
      <p:origin x="0" y="-5678"/>
    </p:cViewPr>
  </p:sorterViewPr>
  <p:notesViewPr>
    <p:cSldViewPr snapToGrid="0" snapToObjects="1">
      <p:cViewPr varScale="1">
        <p:scale>
          <a:sx n="93" d="100"/>
          <a:sy n="93" d="100"/>
        </p:scale>
        <p:origin x="3021" y="41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C07F88C-4B7F-4D2A-84F3-0AE469C6B4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81A197-6DB4-4AA2-B3C7-BE3D919AF40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FF26F0-383C-472B-927F-CFDFF038249B}" type="datetimeFigureOut">
              <a:rPr lang="en-GB" smtClean="0"/>
              <a:t>21/04/2021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B5885C-521E-4582-B48B-B12D915B80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C274E-8FA5-4FD0-BE20-00D0A9DE0A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F0AA3D-20D2-4F4C-9DCB-814BA9E8B22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18740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DEBBD1-6077-4938-811F-54E4AC433829}" type="datetimeFigureOut">
              <a:rPr lang="en-GB" smtClean="0"/>
              <a:t>21/04/2021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77016-B761-47E8-ADDA-7F73F02D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563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86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132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024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18112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/>
          <p:cNvSpPr>
            <a:spLocks noChangeArrowheads="1"/>
          </p:cNvSpPr>
          <p:nvPr/>
        </p:nvSpPr>
        <p:spPr bwMode="auto">
          <a:xfrm>
            <a:off x="414642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1" name="Rectangle 3"/>
          <p:cNvSpPr>
            <a:spLocks noChangeArrowheads="1"/>
          </p:cNvSpPr>
          <p:nvPr/>
        </p:nvSpPr>
        <p:spPr bwMode="auto">
          <a:xfrm>
            <a:off x="0" y="9140342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2" name="Rectangle 4"/>
          <p:cNvSpPr>
            <a:spLocks noChangeArrowheads="1"/>
          </p:cNvSpPr>
          <p:nvPr/>
        </p:nvSpPr>
        <p:spPr bwMode="auto">
          <a:xfrm>
            <a:off x="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4" name="Rectangle 6"/>
          <p:cNvSpPr>
            <a:spLocks noChangeArrowheads="1"/>
          </p:cNvSpPr>
          <p:nvPr/>
        </p:nvSpPr>
        <p:spPr bwMode="auto">
          <a:xfrm>
            <a:off x="986186" y="4493362"/>
            <a:ext cx="119641" cy="294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42776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576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7243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477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552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19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74319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5656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/>
          <p:cNvSpPr>
            <a:spLocks noChangeArrowheads="1"/>
          </p:cNvSpPr>
          <p:nvPr/>
        </p:nvSpPr>
        <p:spPr bwMode="auto">
          <a:xfrm>
            <a:off x="414642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1" name="Rectangle 3"/>
          <p:cNvSpPr>
            <a:spLocks noChangeArrowheads="1"/>
          </p:cNvSpPr>
          <p:nvPr/>
        </p:nvSpPr>
        <p:spPr bwMode="auto">
          <a:xfrm>
            <a:off x="0" y="9140342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2" name="Rectangle 4"/>
          <p:cNvSpPr>
            <a:spLocks noChangeArrowheads="1"/>
          </p:cNvSpPr>
          <p:nvPr/>
        </p:nvSpPr>
        <p:spPr bwMode="auto">
          <a:xfrm>
            <a:off x="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4" name="Rectangle 6"/>
          <p:cNvSpPr>
            <a:spLocks noChangeArrowheads="1"/>
          </p:cNvSpPr>
          <p:nvPr/>
        </p:nvSpPr>
        <p:spPr bwMode="auto">
          <a:xfrm>
            <a:off x="986186" y="4493362"/>
            <a:ext cx="119641" cy="294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3033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8723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530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7470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0948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/>
          <p:cNvSpPr>
            <a:spLocks noChangeArrowheads="1"/>
          </p:cNvSpPr>
          <p:nvPr/>
        </p:nvSpPr>
        <p:spPr bwMode="auto">
          <a:xfrm>
            <a:off x="414642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1" name="Rectangle 3"/>
          <p:cNvSpPr>
            <a:spLocks noChangeArrowheads="1"/>
          </p:cNvSpPr>
          <p:nvPr/>
        </p:nvSpPr>
        <p:spPr bwMode="auto">
          <a:xfrm>
            <a:off x="0" y="9140342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2" name="Rectangle 4"/>
          <p:cNvSpPr>
            <a:spLocks noChangeArrowheads="1"/>
          </p:cNvSpPr>
          <p:nvPr/>
        </p:nvSpPr>
        <p:spPr bwMode="auto">
          <a:xfrm>
            <a:off x="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4" name="Rectangle 6"/>
          <p:cNvSpPr>
            <a:spLocks noChangeArrowheads="1"/>
          </p:cNvSpPr>
          <p:nvPr/>
        </p:nvSpPr>
        <p:spPr bwMode="auto">
          <a:xfrm>
            <a:off x="986186" y="4493362"/>
            <a:ext cx="119641" cy="294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88807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5181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0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01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/>
          <p:cNvSpPr>
            <a:spLocks noChangeArrowheads="1"/>
          </p:cNvSpPr>
          <p:nvPr/>
        </p:nvSpPr>
        <p:spPr bwMode="auto">
          <a:xfrm>
            <a:off x="414642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1" name="Rectangle 3"/>
          <p:cNvSpPr>
            <a:spLocks noChangeArrowheads="1"/>
          </p:cNvSpPr>
          <p:nvPr/>
        </p:nvSpPr>
        <p:spPr bwMode="auto">
          <a:xfrm>
            <a:off x="0" y="9140342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2" name="Rectangle 4"/>
          <p:cNvSpPr>
            <a:spLocks noChangeArrowheads="1"/>
          </p:cNvSpPr>
          <p:nvPr/>
        </p:nvSpPr>
        <p:spPr bwMode="auto">
          <a:xfrm>
            <a:off x="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4" name="Rectangle 6"/>
          <p:cNvSpPr>
            <a:spLocks noChangeArrowheads="1"/>
          </p:cNvSpPr>
          <p:nvPr/>
        </p:nvSpPr>
        <p:spPr bwMode="auto">
          <a:xfrm>
            <a:off x="986186" y="4493362"/>
            <a:ext cx="119641" cy="294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624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643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/>
          <p:cNvSpPr>
            <a:spLocks noChangeArrowheads="1"/>
          </p:cNvSpPr>
          <p:nvPr/>
        </p:nvSpPr>
        <p:spPr bwMode="auto">
          <a:xfrm>
            <a:off x="414642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1" name="Rectangle 3"/>
          <p:cNvSpPr>
            <a:spLocks noChangeArrowheads="1"/>
          </p:cNvSpPr>
          <p:nvPr/>
        </p:nvSpPr>
        <p:spPr bwMode="auto">
          <a:xfrm>
            <a:off x="0" y="9140342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2" name="Rectangle 4"/>
          <p:cNvSpPr>
            <a:spLocks noChangeArrowheads="1"/>
          </p:cNvSpPr>
          <p:nvPr/>
        </p:nvSpPr>
        <p:spPr bwMode="auto">
          <a:xfrm>
            <a:off x="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4" name="Rectangle 6"/>
          <p:cNvSpPr>
            <a:spLocks noChangeArrowheads="1"/>
          </p:cNvSpPr>
          <p:nvPr/>
        </p:nvSpPr>
        <p:spPr bwMode="auto">
          <a:xfrm>
            <a:off x="986186" y="4493362"/>
            <a:ext cx="119641" cy="294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1009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/>
          <p:cNvSpPr>
            <a:spLocks noChangeArrowheads="1"/>
          </p:cNvSpPr>
          <p:nvPr/>
        </p:nvSpPr>
        <p:spPr bwMode="auto">
          <a:xfrm>
            <a:off x="414642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1" name="Rectangle 3"/>
          <p:cNvSpPr>
            <a:spLocks noChangeArrowheads="1"/>
          </p:cNvSpPr>
          <p:nvPr/>
        </p:nvSpPr>
        <p:spPr bwMode="auto">
          <a:xfrm>
            <a:off x="0" y="9140342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2" name="Rectangle 4"/>
          <p:cNvSpPr>
            <a:spLocks noChangeArrowheads="1"/>
          </p:cNvSpPr>
          <p:nvPr/>
        </p:nvSpPr>
        <p:spPr bwMode="auto">
          <a:xfrm>
            <a:off x="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4" name="Rectangle 6"/>
          <p:cNvSpPr>
            <a:spLocks noChangeArrowheads="1"/>
          </p:cNvSpPr>
          <p:nvPr/>
        </p:nvSpPr>
        <p:spPr bwMode="auto">
          <a:xfrm>
            <a:off x="986186" y="4493362"/>
            <a:ext cx="119641" cy="294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/>
          <p:cNvSpPr>
            <a:spLocks noChangeArrowheads="1"/>
          </p:cNvSpPr>
          <p:nvPr/>
        </p:nvSpPr>
        <p:spPr bwMode="auto">
          <a:xfrm>
            <a:off x="414642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1" name="Rectangle 3"/>
          <p:cNvSpPr>
            <a:spLocks noChangeArrowheads="1"/>
          </p:cNvSpPr>
          <p:nvPr/>
        </p:nvSpPr>
        <p:spPr bwMode="auto">
          <a:xfrm>
            <a:off x="0" y="9140342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2" name="Rectangle 4"/>
          <p:cNvSpPr>
            <a:spLocks noChangeArrowheads="1"/>
          </p:cNvSpPr>
          <p:nvPr/>
        </p:nvSpPr>
        <p:spPr bwMode="auto">
          <a:xfrm>
            <a:off x="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4" name="Rectangle 6"/>
          <p:cNvSpPr>
            <a:spLocks noChangeArrowheads="1"/>
          </p:cNvSpPr>
          <p:nvPr/>
        </p:nvSpPr>
        <p:spPr bwMode="auto">
          <a:xfrm>
            <a:off x="986186" y="4493362"/>
            <a:ext cx="119641" cy="294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6830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169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/>
          <p:cNvSpPr>
            <a:spLocks noChangeArrowheads="1"/>
          </p:cNvSpPr>
          <p:nvPr/>
        </p:nvSpPr>
        <p:spPr bwMode="auto">
          <a:xfrm>
            <a:off x="414642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1" name="Rectangle 3"/>
          <p:cNvSpPr>
            <a:spLocks noChangeArrowheads="1"/>
          </p:cNvSpPr>
          <p:nvPr/>
        </p:nvSpPr>
        <p:spPr bwMode="auto">
          <a:xfrm>
            <a:off x="0" y="9140342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2" name="Rectangle 4"/>
          <p:cNvSpPr>
            <a:spLocks noChangeArrowheads="1"/>
          </p:cNvSpPr>
          <p:nvPr/>
        </p:nvSpPr>
        <p:spPr bwMode="auto">
          <a:xfrm>
            <a:off x="0" y="10754"/>
            <a:ext cx="3168781" cy="448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4" name="Rectangle 6"/>
          <p:cNvSpPr>
            <a:spLocks noChangeArrowheads="1"/>
          </p:cNvSpPr>
          <p:nvPr/>
        </p:nvSpPr>
        <p:spPr bwMode="auto">
          <a:xfrm>
            <a:off x="986186" y="4493362"/>
            <a:ext cx="119641" cy="294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Core Features in ES6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7526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E3EC92-0BF8-B04C-BDA1-D36DC16EC2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11061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36832" y="1597819"/>
            <a:ext cx="4975394" cy="110251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Lesson #: Lesson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6831" y="2788538"/>
            <a:ext cx="497539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#.# 	Learning objective or      Sub-lesson Title</a:t>
            </a:r>
          </a:p>
        </p:txBody>
      </p:sp>
    </p:spTree>
    <p:extLst>
      <p:ext uri="{BB962C8B-B14F-4D97-AF65-F5344CB8AC3E}">
        <p14:creationId xmlns:p14="http://schemas.microsoft.com/office/powerpoint/2010/main" val="3128257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823434-19E5-7244-957A-48409271A8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620" y="11269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6839712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77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0CCCA5-FF07-3E49-BCA2-619E38AACD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98"/>
            <a:ext cx="7552944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56CC22-FD07-7A4D-847A-EADD8CC518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98"/>
            <a:ext cx="7556938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618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161795-AF74-6141-B77F-64153FAB4A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4371" y="4595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831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0254D4-82EE-7743-8DC5-A96F5C6799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44371" y="4604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5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A03A33-EFE2-8C43-836B-41753232C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05778" y="1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14537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37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B0A6C-EF38-9441-ADBF-8FE45FA6C46E}" type="datetimeFigureOut">
              <a:rPr lang="en-US" smtClean="0"/>
              <a:t>4/21/21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2D76-6BE4-154B-A130-37D069E423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457200" y="210636"/>
            <a:ext cx="8229600" cy="5605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747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5" r:id="rId7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300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F1CFE510-1B56-4504-A36A-B984C63C1BC2}"/>
              </a:ext>
            </a:extLst>
          </p:cNvPr>
          <p:cNvSpPr txBox="1">
            <a:spLocks/>
          </p:cNvSpPr>
          <p:nvPr/>
        </p:nvSpPr>
        <p:spPr>
          <a:xfrm>
            <a:off x="3638810" y="982981"/>
            <a:ext cx="5289902" cy="33515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685800" indent="-630936" algn="l" defTabSz="457200" rtl="0" eaLnBrk="1" latinLnBrk="0" hangingPunct="1">
              <a:spcBef>
                <a:spcPct val="20000"/>
              </a:spcBef>
              <a:buFont typeface="Arial"/>
              <a:buNone/>
              <a:tabLst>
                <a:tab pos="574675" algn="l"/>
              </a:tabLst>
              <a:defRPr sz="2800" b="0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5563" indent="0">
              <a:tabLst>
                <a:tab pos="627063" algn="l"/>
              </a:tabLst>
            </a:pPr>
            <a:r>
              <a:rPr lang="en-GB" sz="2200" dirty="0"/>
              <a:t>11.1  Introducing the Example Application</a:t>
            </a:r>
          </a:p>
          <a:p>
            <a:pPr marL="55563" indent="0">
              <a:buNone/>
              <a:tabLst>
                <a:tab pos="627063" algn="l"/>
              </a:tabLst>
            </a:pPr>
            <a:r>
              <a:rPr lang="en-GB" sz="2200" dirty="0"/>
              <a:t>11.2	Implementing Routing</a:t>
            </a:r>
          </a:p>
          <a:p>
            <a:pPr marL="55563" indent="0">
              <a:buNone/>
              <a:tabLst>
                <a:tab pos="627063" algn="l"/>
              </a:tabLst>
            </a:pPr>
            <a:r>
              <a:rPr lang="en-GB" sz="2200" dirty="0"/>
              <a:t>11.3	Displaying All Destinations</a:t>
            </a:r>
          </a:p>
          <a:p>
            <a:pPr marL="55563" indent="0">
              <a:buNone/>
              <a:tabLst>
                <a:tab pos="627063" algn="l"/>
              </a:tabLst>
            </a:pPr>
            <a:r>
              <a:rPr lang="en-GB" sz="2200" dirty="0"/>
              <a:t>11.4	Displaying One Destination</a:t>
            </a:r>
          </a:p>
          <a:p>
            <a:pPr marL="55563" indent="0">
              <a:tabLst>
                <a:tab pos="627063" algn="l"/>
              </a:tabLst>
            </a:pPr>
            <a:r>
              <a:rPr lang="en-GB" sz="2200" dirty="0"/>
              <a:t>11.5	Displaying and Adding Reviews for a Destination</a:t>
            </a:r>
          </a:p>
          <a:p>
            <a:pPr marL="55563" indent="0">
              <a:buNone/>
              <a:tabLst>
                <a:tab pos="627063" algn="l"/>
              </a:tabLst>
            </a:pPr>
            <a:endParaRPr lang="en-GB" sz="22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0F5A3DC-D484-4B3E-B7AB-072B90FC695B}"/>
              </a:ext>
            </a:extLst>
          </p:cNvPr>
          <p:cNvSpPr txBox="1">
            <a:spLocks/>
          </p:cNvSpPr>
          <p:nvPr/>
        </p:nvSpPr>
        <p:spPr>
          <a:xfrm>
            <a:off x="3638809" y="-96232"/>
            <a:ext cx="5289902" cy="931873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000" dirty="0">
                <a:solidFill>
                  <a:schemeClr val="bg1"/>
                </a:solidFill>
              </a:rPr>
              <a:t>Lesson 11: Implementing a Compelling UI in React</a:t>
            </a: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480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Supporting Routing in React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04F77-4066-4425-A5A5-7E2DD5E3E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dirty="0"/>
              <a:t>Add these dependencies in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package.json</a:t>
            </a:r>
            <a:r>
              <a:rPr lang="en-GB" dirty="0">
                <a:latin typeface="+mj-lt"/>
                <a:cs typeface="Courier New" panose="02070309020205020404" pitchFamily="49" charset="0"/>
              </a:rPr>
              <a:t>:</a:t>
            </a:r>
            <a:endParaRPr lang="en-GB" dirty="0">
              <a:latin typeface="+mj-lt"/>
            </a:endParaRP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0" indent="0" eaLnBrk="1" hangingPunct="1">
              <a:buNone/>
            </a:pPr>
            <a:endParaRPr lang="en-GB" dirty="0"/>
          </a:p>
          <a:p>
            <a:pPr eaLnBrk="1" hangingPunct="1"/>
            <a:r>
              <a:rPr lang="en-GB" dirty="0"/>
              <a:t>Wrap your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App</a:t>
            </a:r>
            <a:r>
              <a:rPr lang="en-GB" dirty="0"/>
              <a:t> component in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BrowserRouter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dirty="0">
                <a:latin typeface="+mj-lt"/>
                <a:cs typeface="Courier New" panose="02070309020205020404" pitchFamily="49" charset="0"/>
              </a:rPr>
              <a:t>:</a:t>
            </a:r>
          </a:p>
          <a:p>
            <a:pPr eaLnBrk="1" hangingPunct="1"/>
            <a:endParaRPr lang="en-GB" dirty="0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8211939C-F197-443D-978F-CC217FED46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0114" y="1223842"/>
            <a:ext cx="4690573" cy="839174"/>
          </a:xfrm>
          <a:prstGeom prst="rect">
            <a:avLst/>
          </a:prstGeom>
          <a:solidFill>
            <a:srgbClr val="CCECFF"/>
          </a:solidFill>
          <a:ln>
            <a:noFill/>
          </a:ln>
          <a:effectLst>
            <a:outerShdw dist="107763" dir="2700000" algn="ctr" rotWithShape="0">
              <a:schemeClr val="accent1">
                <a:lumMod val="75000"/>
              </a:schemeClr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"dependencies": {</a:t>
            </a:r>
          </a:p>
          <a:p>
            <a:pPr defTabSz="554831"/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"react-router-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dom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"^5.2.0",</a:t>
            </a:r>
          </a:p>
          <a:p>
            <a:pPr defTabSz="554831"/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"@types/react-router-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dom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"^5.1.7",</a:t>
            </a:r>
          </a:p>
          <a:p>
            <a:pPr defTabSz="554831"/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 defTabSz="554831"/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DFA079-1090-4FE6-83F3-40E1FDFCBFDB}"/>
              </a:ext>
            </a:extLst>
          </p:cNvPr>
          <p:cNvSpPr txBox="1"/>
          <p:nvPr/>
        </p:nvSpPr>
        <p:spPr>
          <a:xfrm>
            <a:off x="5172691" y="1816826"/>
            <a:ext cx="11079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1" dirty="0" err="1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package.json</a:t>
            </a:r>
            <a:endParaRPr lang="en-GB" sz="1000" b="1" dirty="0">
              <a:solidFill>
                <a:schemeClr val="tx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F3D45E4E-1E30-4840-B90C-58B178B2C8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0113" y="3149710"/>
            <a:ext cx="4771358" cy="1016305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107763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ReactDOM.render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defTabSz="739775">
              <a:defRPr/>
            </a:pP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BrowserRouter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&lt;App /&gt;</a:t>
            </a:r>
          </a:p>
          <a:p>
            <a:pPr defTabSz="739775">
              <a:defRPr/>
            </a:pP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&lt;/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BrowserRouter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&gt;,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document.getElementById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('root')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DF8987-0221-497B-B811-57BE0C036E96}"/>
              </a:ext>
            </a:extLst>
          </p:cNvPr>
          <p:cNvSpPr txBox="1"/>
          <p:nvPr/>
        </p:nvSpPr>
        <p:spPr>
          <a:xfrm>
            <a:off x="5484308" y="3921497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index.tsx</a:t>
            </a:r>
            <a:endParaRPr lang="en-GB" sz="10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00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a Router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04F77-4066-4425-A5A5-7E2DD5E3E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Define a router table as follows, typically in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App</a:t>
            </a:r>
            <a:r>
              <a:rPr lang="en-GB" dirty="0"/>
              <a:t>:</a:t>
            </a:r>
          </a:p>
        </p:txBody>
      </p:sp>
      <p:sp>
        <p:nvSpPr>
          <p:cNvPr id="6" name="Rectangle 14">
            <a:extLst>
              <a:ext uri="{FF2B5EF4-FFF2-40B4-BE49-F238E27FC236}">
                <a16:creationId xmlns:a16="http://schemas.microsoft.com/office/drawing/2014/main" id="{2CFA4C0F-7E9E-4F00-83D4-0C7E4595FD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6812" y="1212448"/>
            <a:ext cx="4774659" cy="3296832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107763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noAutofit/>
          </a:bodyPr>
          <a:lstStyle/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default function App() {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return ( … … …</a:t>
            </a:r>
          </a:p>
          <a:p>
            <a:pPr defTabSz="739775">
              <a:defRPr/>
            </a:pP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&lt;Switch&gt; </a:t>
            </a:r>
          </a:p>
          <a:p>
            <a:pPr defTabSz="739775">
              <a:defRPr/>
            </a:pPr>
            <a:endParaRPr lang="en-GB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&lt;Route exact path="/"&gt;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&lt;Home /&gt;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&lt;/Route&gt;</a:t>
            </a:r>
          </a:p>
          <a:p>
            <a:pPr defTabSz="739775">
              <a:defRPr/>
            </a:pPr>
            <a:r>
              <a:rPr lang="en-GB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&lt;Route path="/destinations"&gt;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&lt;Destinations /&gt;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&lt;/Route&gt;</a:t>
            </a:r>
          </a:p>
          <a:p>
            <a:pPr defTabSz="739775">
              <a:defRPr/>
            </a:pPr>
            <a:endParaRPr lang="en-GB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&lt;Route path="/destination/:id"&gt;</a:t>
            </a:r>
            <a:endParaRPr lang="en-GB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&lt;Destination /&gt;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&lt;/Route&gt;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…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&lt;Route path="*"&gt;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&lt;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PageNotFound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/&gt;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&lt;/Route&gt;</a:t>
            </a:r>
          </a:p>
          <a:p>
            <a:pPr defTabSz="739775">
              <a:defRPr/>
            </a:pPr>
            <a:r>
              <a:rPr lang="en-GB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&lt;/Switch&gt;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BD8286-5C55-4BB8-969B-88EDB8A9F29E}"/>
              </a:ext>
            </a:extLst>
          </p:cNvPr>
          <p:cNvSpPr txBox="1"/>
          <p:nvPr/>
        </p:nvSpPr>
        <p:spPr>
          <a:xfrm>
            <a:off x="5638195" y="4260142"/>
            <a:ext cx="7232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App.tsx</a:t>
            </a:r>
            <a:endParaRPr lang="en-GB" sz="10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151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a Menu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04F77-4066-4425-A5A5-7E2DD5E3E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It's common to define some kind of menu component</a:t>
            </a:r>
          </a:p>
          <a:p>
            <a:pPr lvl="1"/>
            <a:r>
              <a:rPr lang="en-GB" dirty="0"/>
              <a:t>Use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NavLink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dirty="0"/>
              <a:t> to create links to your routes 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You typically display the menu in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App</a:t>
            </a:r>
            <a:endParaRPr lang="en-GB" dirty="0"/>
          </a:p>
          <a:p>
            <a:pPr lvl="1"/>
            <a:r>
              <a:rPr lang="en-GB" dirty="0"/>
              <a:t>See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App.tsx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14">
            <a:extLst>
              <a:ext uri="{FF2B5EF4-FFF2-40B4-BE49-F238E27FC236}">
                <a16:creationId xmlns:a16="http://schemas.microsoft.com/office/drawing/2014/main" id="{2CFA4C0F-7E9E-4F00-83D4-0C7E4595FD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6812" y="1590404"/>
            <a:ext cx="5477665" cy="1477970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107763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export default function Menu() {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return (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&lt;nav&gt;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NavLink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exact to="/"&gt;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Home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NavLink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nbsp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;|&amp;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nbsp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NavLink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to="/destinations"&gt;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Destinations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NavLink</a:t>
            </a:r>
            <a:r>
              <a:rPr lang="en-GB" sz="1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sz="1000"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nbsp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;|&amp;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nbsp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NavLink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to="/about"&gt;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About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NavLink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&lt;/nav&gt;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BD8286-5C55-4BB8-969B-88EDB8A9F29E}"/>
              </a:ext>
            </a:extLst>
          </p:cNvPr>
          <p:cNvSpPr txBox="1"/>
          <p:nvPr/>
        </p:nvSpPr>
        <p:spPr>
          <a:xfrm>
            <a:off x="6273315" y="2822153"/>
            <a:ext cx="8002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Menu.tsx</a:t>
            </a:r>
            <a:endParaRPr lang="en-GB" sz="10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587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5D15F9-B1AB-4831-A046-EC5CE7BA9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3000" dirty="0"/>
              <a:t>Lesson 11: Implementing a Compelling UI in React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A7CE06E-521B-42F9-B4CA-6B1C8AF8E7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11.3	Displaying All Destinations</a:t>
            </a:r>
          </a:p>
        </p:txBody>
      </p:sp>
    </p:spTree>
    <p:extLst>
      <p:ext uri="{BB962C8B-B14F-4D97-AF65-F5344CB8AC3E}">
        <p14:creationId xmlns:p14="http://schemas.microsoft.com/office/powerpoint/2010/main" val="2687021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026"/>
          <p:cNvSpPr>
            <a:spLocks noChangeArrowheads="1"/>
          </p:cNvSpPr>
          <p:nvPr/>
        </p:nvSpPr>
        <p:spPr bwMode="auto">
          <a:xfrm>
            <a:off x="1678782" y="4669631"/>
            <a:ext cx="1394222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5" name="Rectangle 1027"/>
          <p:cNvSpPr>
            <a:spLocks noChangeArrowheads="1"/>
          </p:cNvSpPr>
          <p:nvPr/>
        </p:nvSpPr>
        <p:spPr bwMode="auto">
          <a:xfrm>
            <a:off x="3487341" y="4669631"/>
            <a:ext cx="2169319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6" name="Rectangle 102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Overview</a:t>
            </a:r>
            <a:endParaRPr lang="en-GB" dirty="0"/>
          </a:p>
        </p:txBody>
      </p:sp>
      <p:sp>
        <p:nvSpPr>
          <p:cNvPr id="3077" name="Rectangle 1030"/>
          <p:cNvSpPr>
            <a:spLocks noGrp="1" noChangeArrowheads="1"/>
          </p:cNvSpPr>
          <p:nvPr>
            <p:ph idx="1"/>
          </p:nvPr>
        </p:nvSpPr>
        <p:spPr>
          <a:xfrm>
            <a:off x="1147379" y="814771"/>
            <a:ext cx="7809808" cy="3547021"/>
          </a:xfrm>
        </p:spPr>
        <p:txBody>
          <a:bodyPr/>
          <a:lstStyle/>
          <a:p>
            <a:pPr eaLnBrk="1" hangingPunct="1"/>
            <a:r>
              <a:rPr lang="en-GB" dirty="0"/>
              <a:t>We're going to see how to display all destinations in our React client application</a:t>
            </a:r>
          </a:p>
          <a:p>
            <a:pPr eaLnBrk="1" hangingPunct="1"/>
            <a:endParaRPr lang="en-GB" dirty="0"/>
          </a:p>
          <a:p>
            <a:pPr eaLnBrk="1" hangingPunct="1"/>
            <a:r>
              <a:rPr lang="en-GB" dirty="0"/>
              <a:t>Here's a reminder of how to run the server application: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In IntelliJ, open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demo-full-stack-app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Run the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Application</a:t>
            </a:r>
            <a:r>
              <a:rPr lang="en-GB" dirty="0">
                <a:cs typeface="Courier New" panose="02070309020205020404" pitchFamily="49" charset="0"/>
              </a:rPr>
              <a:t> class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/>
              <a:t>Here's a reminder of how to run the React client application: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Open a Command Prompt window in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demo-full-stack-client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Run 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dirty="0">
                <a:cs typeface="Courier New" panose="02070309020205020404" pitchFamily="49" charset="0"/>
              </a:rPr>
              <a:t>Run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A62823-4655-49D5-A495-0921F16E988E}"/>
              </a:ext>
            </a:extLst>
          </p:cNvPr>
          <p:cNvSpPr txBox="1"/>
          <p:nvPr/>
        </p:nvSpPr>
        <p:spPr>
          <a:xfrm>
            <a:off x="2456481" y="4255670"/>
            <a:ext cx="151108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0E5F31-E0EF-422B-BB69-361EA82F74E8}"/>
              </a:ext>
            </a:extLst>
          </p:cNvPr>
          <p:cNvSpPr txBox="1"/>
          <p:nvPr/>
        </p:nvSpPr>
        <p:spPr>
          <a:xfrm>
            <a:off x="2456481" y="4639452"/>
            <a:ext cx="151108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start</a:t>
            </a:r>
          </a:p>
        </p:txBody>
      </p:sp>
    </p:spTree>
    <p:extLst>
      <p:ext uri="{BB962C8B-B14F-4D97-AF65-F5344CB8AC3E}">
        <p14:creationId xmlns:p14="http://schemas.microsoft.com/office/powerpoint/2010/main" val="36462494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Viewing the Destinations Component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the client app, browse to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/destinations</a:t>
            </a:r>
            <a:r>
              <a:rPr lang="en-GB" dirty="0">
                <a:latin typeface="+mj-lt"/>
                <a:cs typeface="Courier New" panose="02070309020205020404" pitchFamily="49" charset="0"/>
              </a:rPr>
              <a:t> location</a:t>
            </a: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T</a:t>
            </a:r>
            <a:r>
              <a:rPr lang="en-GB" dirty="0"/>
              <a:t>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Destinations</a:t>
            </a:r>
            <a:r>
              <a:rPr lang="en-GB" dirty="0"/>
              <a:t> component is activated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D9B87A-6B45-44FB-9A8D-549886090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9863" y="1624285"/>
            <a:ext cx="5347755" cy="248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63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How the </a:t>
            </a:r>
            <a:r>
              <a:rPr lang="en-GB" dirty="0">
                <a:cs typeface="Courier New" panose="02070309020205020404" pitchFamily="49" charset="0"/>
              </a:rPr>
              <a:t>Destinations</a:t>
            </a:r>
            <a:r>
              <a:rPr lang="en-GB" dirty="0">
                <a:cs typeface="Times New Roman" pitchFamily="18" charset="0"/>
              </a:rPr>
              <a:t> Component Works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Destinations</a:t>
            </a:r>
            <a:r>
              <a:rPr lang="en-GB" dirty="0"/>
              <a:t> component gets its destinations data via a REST call to the server</a:t>
            </a:r>
          </a:p>
          <a:p>
            <a:pPr lvl="1"/>
            <a:r>
              <a:rPr lang="en-GB" dirty="0"/>
              <a:t>This is asynchronous, so it could take a while…</a:t>
            </a:r>
          </a:p>
          <a:p>
            <a:pPr lvl="1"/>
            <a:endParaRPr lang="en-GB" dirty="0"/>
          </a:p>
          <a:p>
            <a:r>
              <a:rPr lang="en-GB" dirty="0"/>
              <a:t>When the destinations data arrives back:</a:t>
            </a:r>
          </a:p>
          <a:p>
            <a:pPr lvl="1"/>
            <a:r>
              <a:rPr lang="en-GB" dirty="0"/>
              <a:t>We store the destinations data in React state, </a:t>
            </a:r>
            <a:br>
              <a:rPr lang="en-GB" dirty="0"/>
            </a:br>
            <a:r>
              <a:rPr lang="en-GB" dirty="0"/>
              <a:t>which causes React to re-render the component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35928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Using React State Storage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 can't store state (data) in a local variable</a:t>
            </a:r>
          </a:p>
          <a:p>
            <a:pPr lvl="1"/>
            <a:r>
              <a:rPr lang="en-GB" dirty="0"/>
              <a:t>Local variables disappear at the end of the function</a:t>
            </a:r>
          </a:p>
          <a:p>
            <a:pPr lvl="1"/>
            <a:endParaRPr lang="en-GB" sz="1500" dirty="0"/>
          </a:p>
          <a:p>
            <a:r>
              <a:rPr lang="en-GB" dirty="0"/>
              <a:t>Instead, you must use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React.useState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GB" dirty="0">
                <a:latin typeface="+mj-lt"/>
                <a:cs typeface="Courier New" panose="02070309020205020404" pitchFamily="49" charset="0"/>
              </a:rPr>
              <a:t>:</a:t>
            </a:r>
          </a:p>
          <a:p>
            <a:endParaRPr lang="en-GB" sz="1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React.useState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GB" dirty="0">
                <a:latin typeface="+mj-lt"/>
                <a:cs typeface="Courier New" panose="02070309020205020404" pitchFamily="49" charset="0"/>
              </a:rPr>
              <a:t> returns:</a:t>
            </a: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A reference to state data maintained by React</a:t>
            </a: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A function to call if you change the state</a:t>
            </a:r>
            <a:br>
              <a:rPr lang="en-GB" dirty="0">
                <a:latin typeface="+mj-lt"/>
                <a:cs typeface="Courier New" panose="02070309020205020404" pitchFamily="49" charset="0"/>
              </a:rPr>
            </a:br>
            <a:r>
              <a:rPr lang="en-GB" dirty="0">
                <a:latin typeface="+mj-lt"/>
                <a:cs typeface="Courier New" panose="02070309020205020404" pitchFamily="49" charset="0"/>
              </a:rPr>
              <a:t>to tell React to re-render your component</a:t>
            </a:r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10647F9-2150-48E1-A7E0-9D3086D8A7B9}"/>
              </a:ext>
            </a:extLst>
          </p:cNvPr>
          <p:cNvGrpSpPr/>
          <p:nvPr/>
        </p:nvGrpSpPr>
        <p:grpSpPr>
          <a:xfrm>
            <a:off x="1586812" y="2259737"/>
            <a:ext cx="6950396" cy="247516"/>
            <a:chOff x="1586812" y="2259737"/>
            <a:chExt cx="6950396" cy="247516"/>
          </a:xfrm>
        </p:grpSpPr>
        <p:sp>
          <p:nvSpPr>
            <p:cNvPr id="7" name="Rectangle 14">
              <a:extLst>
                <a:ext uri="{FF2B5EF4-FFF2-40B4-BE49-F238E27FC236}">
                  <a16:creationId xmlns:a16="http://schemas.microsoft.com/office/drawing/2014/main" id="{FAD8C4F8-5A27-4CDF-91EF-A113BB53CC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6812" y="2259737"/>
              <a:ext cx="6904182" cy="246863"/>
            </a:xfrm>
            <a:prstGeom prst="rect">
              <a:avLst/>
            </a:prstGeom>
            <a:solidFill>
              <a:srgbClr val="FFFF66"/>
            </a:solidFill>
            <a:ln w="9525">
              <a:noFill/>
              <a:miter lim="800000"/>
              <a:headEnd/>
              <a:tailEnd/>
            </a:ln>
            <a:effectLst>
              <a:outerShdw dist="107763" dir="2700000" algn="ctr" rotWithShape="0">
                <a:srgbClr val="FFB953"/>
              </a:outerShdw>
            </a:effectLst>
          </p:spPr>
          <p:txBody>
            <a:bodyPr wrap="square" lIns="92075" tIns="46038" rIns="92075" bIns="46038" anchor="ctr">
              <a:spAutoFit/>
            </a:bodyPr>
            <a:lstStyle/>
            <a:p>
              <a:pPr defTabSz="739775">
                <a:defRPr/>
              </a:pPr>
              <a:r>
                <a:rPr lang="en-GB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let [destinations, </a:t>
              </a:r>
              <a:r>
                <a:rPr lang="en-GB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setDestinations</a:t>
              </a:r>
              <a:r>
                <a:rPr lang="en-GB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] = </a:t>
              </a:r>
              <a:r>
                <a:rPr lang="en-GB" sz="1000" b="1" dirty="0" err="1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React.useState</a:t>
              </a:r>
              <a:r>
                <a:rPr lang="en-GB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&lt;Array&lt;any&gt;&gt;([])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1036DD3-F970-4690-A7F8-EA8B5F4E8CA7}"/>
                </a:ext>
              </a:extLst>
            </p:cNvPr>
            <p:cNvSpPr txBox="1"/>
            <p:nvPr/>
          </p:nvSpPr>
          <p:spPr>
            <a:xfrm>
              <a:off x="7121436" y="2261032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1000" b="1" dirty="0" err="1">
                  <a:solidFill>
                    <a:srgbClr val="333399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Destinations.tsx</a:t>
              </a:r>
              <a:endParaRPr lang="en-GB" sz="10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3779B8C-9720-4981-97B5-3DBA27D21F52}"/>
              </a:ext>
            </a:extLst>
          </p:cNvPr>
          <p:cNvGrpSpPr/>
          <p:nvPr/>
        </p:nvGrpSpPr>
        <p:grpSpPr>
          <a:xfrm>
            <a:off x="1586812" y="2259737"/>
            <a:ext cx="6950396" cy="247516"/>
            <a:chOff x="1586812" y="2259737"/>
            <a:chExt cx="6950396" cy="247516"/>
          </a:xfrm>
        </p:grpSpPr>
        <p:sp>
          <p:nvSpPr>
            <p:cNvPr id="14" name="Rectangle 14">
              <a:extLst>
                <a:ext uri="{FF2B5EF4-FFF2-40B4-BE49-F238E27FC236}">
                  <a16:creationId xmlns:a16="http://schemas.microsoft.com/office/drawing/2014/main" id="{033C5351-7519-457B-B56B-3856330981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6812" y="2259737"/>
              <a:ext cx="6904182" cy="246863"/>
            </a:xfrm>
            <a:prstGeom prst="rect">
              <a:avLst/>
            </a:prstGeom>
            <a:solidFill>
              <a:srgbClr val="FFFF66"/>
            </a:solidFill>
            <a:ln w="9525">
              <a:noFill/>
              <a:miter lim="800000"/>
              <a:headEnd/>
              <a:tailEnd/>
            </a:ln>
            <a:effectLst>
              <a:outerShdw dist="107763" dir="2700000" algn="ctr" rotWithShape="0">
                <a:srgbClr val="FFB953"/>
              </a:outerShdw>
            </a:effectLst>
          </p:spPr>
          <p:txBody>
            <a:bodyPr wrap="square" lIns="92075" tIns="46038" rIns="92075" bIns="46038" anchor="ctr">
              <a:spAutoFit/>
            </a:bodyPr>
            <a:lstStyle/>
            <a:p>
              <a:pPr defTabSz="739775">
                <a:defRPr/>
              </a:pPr>
              <a:r>
                <a:rPr lang="en-GB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let [</a:t>
              </a:r>
              <a:r>
                <a:rPr lang="en-GB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destinations</a:t>
              </a:r>
              <a:r>
                <a:rPr lang="en-GB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, </a:t>
              </a:r>
              <a:r>
                <a:rPr lang="en-GB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setDestinations</a:t>
              </a:r>
              <a:r>
                <a:rPr lang="en-GB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] = </a:t>
              </a:r>
              <a:r>
                <a:rPr lang="en-GB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React.useState</a:t>
              </a:r>
              <a:r>
                <a:rPr lang="en-GB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&lt;Array&lt;any&gt;&gt;([])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9601AF3-F9ED-4FD7-A4F9-95D14408CBE3}"/>
                </a:ext>
              </a:extLst>
            </p:cNvPr>
            <p:cNvSpPr txBox="1"/>
            <p:nvPr/>
          </p:nvSpPr>
          <p:spPr>
            <a:xfrm>
              <a:off x="7121436" y="2261032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1000" b="1" dirty="0" err="1">
                  <a:solidFill>
                    <a:srgbClr val="333399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Destinations.tsx</a:t>
              </a:r>
              <a:endParaRPr lang="en-GB" sz="10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E931034-0970-4350-892D-2EFACDD2E26C}"/>
              </a:ext>
            </a:extLst>
          </p:cNvPr>
          <p:cNvGrpSpPr/>
          <p:nvPr/>
        </p:nvGrpSpPr>
        <p:grpSpPr>
          <a:xfrm>
            <a:off x="1586812" y="2259737"/>
            <a:ext cx="6950396" cy="247516"/>
            <a:chOff x="1586812" y="2259737"/>
            <a:chExt cx="6950396" cy="247516"/>
          </a:xfrm>
        </p:grpSpPr>
        <p:sp>
          <p:nvSpPr>
            <p:cNvPr id="17" name="Rectangle 14">
              <a:extLst>
                <a:ext uri="{FF2B5EF4-FFF2-40B4-BE49-F238E27FC236}">
                  <a16:creationId xmlns:a16="http://schemas.microsoft.com/office/drawing/2014/main" id="{7FDC3C5E-1572-42AB-A486-DB22B92A6F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6812" y="2259737"/>
              <a:ext cx="6904182" cy="246863"/>
            </a:xfrm>
            <a:prstGeom prst="rect">
              <a:avLst/>
            </a:prstGeom>
            <a:solidFill>
              <a:srgbClr val="FFFF66"/>
            </a:solidFill>
            <a:ln w="9525">
              <a:noFill/>
              <a:miter lim="800000"/>
              <a:headEnd/>
              <a:tailEnd/>
            </a:ln>
            <a:effectLst>
              <a:outerShdw dist="107763" dir="2700000" algn="ctr" rotWithShape="0">
                <a:srgbClr val="FFB953"/>
              </a:outerShdw>
            </a:effectLst>
          </p:spPr>
          <p:txBody>
            <a:bodyPr wrap="square" lIns="92075" tIns="46038" rIns="92075" bIns="46038" anchor="ctr">
              <a:spAutoFit/>
            </a:bodyPr>
            <a:lstStyle/>
            <a:p>
              <a:pPr defTabSz="739775">
                <a:defRPr/>
              </a:pPr>
              <a:r>
                <a:rPr lang="en-GB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let [destinations, </a:t>
              </a:r>
              <a:r>
                <a:rPr lang="en-GB" sz="1000" b="1" dirty="0" err="1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setDestinations</a:t>
              </a:r>
              <a:r>
                <a:rPr lang="en-GB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] = </a:t>
              </a:r>
              <a:r>
                <a:rPr lang="en-GB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React.useState</a:t>
              </a:r>
              <a:r>
                <a:rPr lang="en-GB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&lt;Array&lt;any&gt;&gt;([])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959D7F3-70EE-47C9-9D03-0F1AD6803B8B}"/>
                </a:ext>
              </a:extLst>
            </p:cNvPr>
            <p:cNvSpPr txBox="1"/>
            <p:nvPr/>
          </p:nvSpPr>
          <p:spPr>
            <a:xfrm>
              <a:off x="7121436" y="2261032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1000" b="1" dirty="0" err="1">
                  <a:solidFill>
                    <a:srgbClr val="333399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Destinations.tsx</a:t>
              </a:r>
              <a:endParaRPr lang="en-GB" sz="10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891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Using React Effect Hooks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dirty="0">
                <a:sym typeface="Wingdings" pitchFamily="2" charset="2"/>
              </a:rPr>
              <a:t>You don't need to get data on every render</a:t>
            </a:r>
          </a:p>
          <a:p>
            <a:pPr lvl="1"/>
            <a:r>
              <a:rPr lang="en-GB" dirty="0">
                <a:sym typeface="Wingdings" pitchFamily="2" charset="2"/>
              </a:rPr>
              <a:t>Just get data after the </a:t>
            </a:r>
            <a:r>
              <a:rPr lang="en-GB" u="sng" dirty="0">
                <a:sym typeface="Wingdings" pitchFamily="2" charset="2"/>
              </a:rPr>
              <a:t>first</a:t>
            </a:r>
            <a:r>
              <a:rPr lang="en-GB" dirty="0">
                <a:sym typeface="Wingdings" pitchFamily="2" charset="2"/>
              </a:rPr>
              <a:t> render, and store it in React state</a:t>
            </a:r>
          </a:p>
          <a:p>
            <a:pPr lvl="1"/>
            <a:endParaRPr lang="en-GB" dirty="0">
              <a:sym typeface="Wingdings" pitchFamily="2" charset="2"/>
            </a:endParaRPr>
          </a:p>
          <a:p>
            <a:pPr eaLnBrk="1" hangingPunct="1"/>
            <a:r>
              <a:rPr lang="en-GB" dirty="0">
                <a:sym typeface="Wingdings" pitchFamily="2" charset="2"/>
              </a:rPr>
              <a:t>If you have work you want to do after a component is rendered, call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React.useEffect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()</a:t>
            </a:r>
          </a:p>
          <a:p>
            <a:pPr eaLnBrk="1" hangingPunct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  <a:sym typeface="Wingdings" pitchFamily="2" charset="2"/>
            </a:endParaRPr>
          </a:p>
          <a:p>
            <a:pPr eaLnBrk="1" hangingPunct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  <a:sym typeface="Wingdings" pitchFamily="2" charset="2"/>
            </a:endParaRPr>
          </a:p>
          <a:p>
            <a:pPr eaLnBrk="1" hangingPunct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  <a:sym typeface="Wingdings" pitchFamily="2" charset="2"/>
            </a:endParaRPr>
          </a:p>
          <a:p>
            <a:pPr eaLnBrk="1" hangingPunct="1"/>
            <a:r>
              <a:rPr lang="en-GB" dirty="0">
                <a:latin typeface="+mj-lt"/>
                <a:cs typeface="Courier New" panose="02070309020205020404" pitchFamily="49" charset="0"/>
                <a:sym typeface="Wingdings" pitchFamily="2" charset="2"/>
              </a:rPr>
              <a:t>Note the parameters to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useEffect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()</a:t>
            </a:r>
            <a:r>
              <a:rPr lang="en-GB" dirty="0">
                <a:latin typeface="+mj-lt"/>
                <a:cs typeface="Courier New" panose="02070309020205020404" pitchFamily="49" charset="0"/>
                <a:sym typeface="Wingdings" pitchFamily="2" charset="2"/>
              </a:rPr>
              <a:t>:</a:t>
            </a:r>
            <a:r>
              <a:rPr lang="en-GB" dirty="0">
                <a:sym typeface="Wingdings" pitchFamily="2" charset="2"/>
              </a:rPr>
              <a:t> </a:t>
            </a:r>
          </a:p>
          <a:p>
            <a:pPr lvl="1"/>
            <a:r>
              <a:rPr lang="en-GB" dirty="0">
                <a:sym typeface="Wingdings" pitchFamily="2" charset="2"/>
              </a:rPr>
              <a:t>A lambda, specifying the work to do</a:t>
            </a:r>
          </a:p>
          <a:p>
            <a:pPr lvl="1"/>
            <a:r>
              <a:rPr lang="en-GB" dirty="0">
                <a:sym typeface="Wingdings" pitchFamily="2" charset="2"/>
              </a:rPr>
              <a:t>An empty dependency array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3902A2E-8393-41FC-A159-B074BC40CE81}"/>
              </a:ext>
            </a:extLst>
          </p:cNvPr>
          <p:cNvGrpSpPr/>
          <p:nvPr/>
        </p:nvGrpSpPr>
        <p:grpSpPr>
          <a:xfrm>
            <a:off x="1586812" y="2733471"/>
            <a:ext cx="5145792" cy="761750"/>
            <a:chOff x="1586812" y="2733471"/>
            <a:chExt cx="5145792" cy="761750"/>
          </a:xfrm>
        </p:grpSpPr>
        <p:sp>
          <p:nvSpPr>
            <p:cNvPr id="11" name="Rectangle 14">
              <a:extLst>
                <a:ext uri="{FF2B5EF4-FFF2-40B4-BE49-F238E27FC236}">
                  <a16:creationId xmlns:a16="http://schemas.microsoft.com/office/drawing/2014/main" id="{220C90FD-D005-4D29-84B7-34950B661D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6812" y="2733471"/>
              <a:ext cx="5075245" cy="708528"/>
            </a:xfrm>
            <a:prstGeom prst="rect">
              <a:avLst/>
            </a:prstGeom>
            <a:solidFill>
              <a:srgbClr val="FFFF66"/>
            </a:solidFill>
            <a:ln w="9525">
              <a:noFill/>
              <a:miter lim="800000"/>
              <a:headEnd/>
              <a:tailEnd/>
            </a:ln>
            <a:effectLst>
              <a:outerShdw dist="107763" dir="2700000" algn="ctr" rotWithShape="0">
                <a:srgbClr val="FFB953"/>
              </a:outerShdw>
            </a:effectLst>
          </p:spPr>
          <p:txBody>
            <a:bodyPr wrap="square" lIns="92075" tIns="46038" rIns="92075" bIns="46038" anchor="ctr">
              <a:spAutoFit/>
            </a:bodyPr>
            <a:lstStyle/>
            <a:p>
              <a:pPr defTabSz="739775">
                <a:defRPr/>
              </a:pPr>
              <a:r>
                <a:rPr lang="fr-FR" sz="1000" b="1" dirty="0" err="1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React.useEffect</a:t>
              </a:r>
              <a:r>
                <a:rPr lang="fr-FR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() =&gt; {</a:t>
              </a:r>
            </a:p>
            <a:p>
              <a:pPr defTabSz="739775">
                <a:defRPr/>
              </a:pP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</a:t>
              </a:r>
              <a:r>
                <a:rPr lang="fr-FR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RestClient.getDestinations</a:t>
              </a: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pPr defTabSz="739775">
                <a:defRPr/>
              </a:pP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        .</a:t>
              </a:r>
              <a:r>
                <a:rPr lang="fr-FR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then</a:t>
              </a: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(destinations =&gt; </a:t>
              </a:r>
              <a:r>
                <a:rPr lang="fr-FR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setDestinations</a:t>
              </a: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(destinations))</a:t>
              </a:r>
            </a:p>
            <a:p>
              <a:pPr defTabSz="739775">
                <a:defRPr/>
              </a:pP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}, []</a:t>
              </a:r>
              <a:r>
                <a:rPr lang="fr-FR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6623CA9-1DE8-4F5B-B4BD-183B6A1F9696}"/>
                </a:ext>
              </a:extLst>
            </p:cNvPr>
            <p:cNvSpPr txBox="1"/>
            <p:nvPr/>
          </p:nvSpPr>
          <p:spPr>
            <a:xfrm>
              <a:off x="5316832" y="3249000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1000" b="1" dirty="0" err="1">
                  <a:solidFill>
                    <a:srgbClr val="333399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Destinations.tsx</a:t>
              </a:r>
              <a:endParaRPr lang="en-GB" sz="10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51FEEF6-DC53-4F3A-AE72-659AF742E86A}"/>
              </a:ext>
            </a:extLst>
          </p:cNvPr>
          <p:cNvGrpSpPr/>
          <p:nvPr/>
        </p:nvGrpSpPr>
        <p:grpSpPr>
          <a:xfrm>
            <a:off x="1586812" y="2733471"/>
            <a:ext cx="5145792" cy="761750"/>
            <a:chOff x="1586812" y="2733471"/>
            <a:chExt cx="5145792" cy="761750"/>
          </a:xfrm>
        </p:grpSpPr>
        <p:sp>
          <p:nvSpPr>
            <p:cNvPr id="16" name="Rectangle 14">
              <a:extLst>
                <a:ext uri="{FF2B5EF4-FFF2-40B4-BE49-F238E27FC236}">
                  <a16:creationId xmlns:a16="http://schemas.microsoft.com/office/drawing/2014/main" id="{30714DA2-2BC9-4338-9038-AEFA895EBC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6812" y="2733471"/>
              <a:ext cx="5075245" cy="708528"/>
            </a:xfrm>
            <a:prstGeom prst="rect">
              <a:avLst/>
            </a:prstGeom>
            <a:solidFill>
              <a:srgbClr val="FFFF66"/>
            </a:solidFill>
            <a:ln w="9525">
              <a:noFill/>
              <a:miter lim="800000"/>
              <a:headEnd/>
              <a:tailEnd/>
            </a:ln>
            <a:effectLst>
              <a:outerShdw dist="107763" dir="2700000" algn="ctr" rotWithShape="0">
                <a:srgbClr val="FFB953"/>
              </a:outerShdw>
            </a:effectLst>
          </p:spPr>
          <p:txBody>
            <a:bodyPr wrap="square" lIns="92075" tIns="46038" rIns="92075" bIns="46038" anchor="ctr">
              <a:spAutoFit/>
            </a:bodyPr>
            <a:lstStyle/>
            <a:p>
              <a:pPr defTabSz="739775">
                <a:defRPr/>
              </a:pPr>
              <a:r>
                <a:rPr lang="fr-FR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React.useEffect</a:t>
              </a: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lang="fr-FR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() =&gt; {</a:t>
              </a:r>
            </a:p>
            <a:p>
              <a:pPr defTabSz="739775">
                <a:defRPr/>
              </a:pPr>
              <a:r>
                <a:rPr lang="fr-FR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</a:t>
              </a:r>
              <a:r>
                <a:rPr lang="fr-FR" sz="1000" b="1" dirty="0" err="1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RestClient.getDestinations</a:t>
              </a:r>
              <a:r>
                <a:rPr lang="fr-FR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pPr defTabSz="739775">
                <a:defRPr/>
              </a:pPr>
              <a:r>
                <a:rPr lang="fr-FR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           .</a:t>
              </a:r>
              <a:r>
                <a:rPr lang="fr-FR" sz="1000" b="1" dirty="0" err="1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then</a:t>
              </a:r>
              <a:r>
                <a:rPr lang="fr-FR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(destinations =&gt; </a:t>
              </a:r>
              <a:r>
                <a:rPr lang="fr-FR" sz="1000" b="1" dirty="0" err="1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setDestinations</a:t>
              </a:r>
              <a:r>
                <a:rPr lang="fr-FR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(destinations))</a:t>
              </a:r>
            </a:p>
            <a:p>
              <a:pPr defTabSz="739775">
                <a:defRPr/>
              </a:pPr>
              <a:r>
                <a:rPr lang="fr-FR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}</a:t>
              </a: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, [])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2E770B-2E7A-452F-9507-CC2570C0FD65}"/>
                </a:ext>
              </a:extLst>
            </p:cNvPr>
            <p:cNvSpPr txBox="1"/>
            <p:nvPr/>
          </p:nvSpPr>
          <p:spPr>
            <a:xfrm>
              <a:off x="5316832" y="3249000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1000" b="1" dirty="0" err="1">
                  <a:solidFill>
                    <a:srgbClr val="333399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Destinations.tsx</a:t>
              </a:r>
              <a:endParaRPr lang="en-GB" sz="10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CCD4760-C00B-4B78-9379-1112335AAC57}"/>
              </a:ext>
            </a:extLst>
          </p:cNvPr>
          <p:cNvGrpSpPr/>
          <p:nvPr/>
        </p:nvGrpSpPr>
        <p:grpSpPr>
          <a:xfrm>
            <a:off x="1586812" y="2733471"/>
            <a:ext cx="5145792" cy="761750"/>
            <a:chOff x="1586812" y="2733471"/>
            <a:chExt cx="5145792" cy="761750"/>
          </a:xfrm>
        </p:grpSpPr>
        <p:sp>
          <p:nvSpPr>
            <p:cNvPr id="19" name="Rectangle 14">
              <a:extLst>
                <a:ext uri="{FF2B5EF4-FFF2-40B4-BE49-F238E27FC236}">
                  <a16:creationId xmlns:a16="http://schemas.microsoft.com/office/drawing/2014/main" id="{E7ACA7AE-C5FB-429C-88EB-391952406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6812" y="2733471"/>
              <a:ext cx="5075245" cy="708528"/>
            </a:xfrm>
            <a:prstGeom prst="rect">
              <a:avLst/>
            </a:prstGeom>
            <a:solidFill>
              <a:srgbClr val="FFFF66"/>
            </a:solidFill>
            <a:ln w="9525">
              <a:noFill/>
              <a:miter lim="800000"/>
              <a:headEnd/>
              <a:tailEnd/>
            </a:ln>
            <a:effectLst>
              <a:outerShdw dist="107763" dir="2700000" algn="ctr" rotWithShape="0">
                <a:srgbClr val="FFB953"/>
              </a:outerShdw>
            </a:effectLst>
          </p:spPr>
          <p:txBody>
            <a:bodyPr wrap="square" lIns="92075" tIns="46038" rIns="92075" bIns="46038" anchor="ctr">
              <a:spAutoFit/>
            </a:bodyPr>
            <a:lstStyle/>
            <a:p>
              <a:pPr defTabSz="739775">
                <a:defRPr/>
              </a:pPr>
              <a:r>
                <a:rPr lang="fr-FR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React.useEffect</a:t>
              </a: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(() =&gt; {</a:t>
              </a:r>
            </a:p>
            <a:p>
              <a:pPr defTabSz="739775">
                <a:defRPr/>
              </a:pP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</a:t>
              </a:r>
              <a:r>
                <a:rPr lang="fr-FR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RestClient.getDestinations</a:t>
              </a: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()</a:t>
              </a:r>
            </a:p>
            <a:p>
              <a:pPr defTabSz="739775">
                <a:defRPr/>
              </a:pP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            .</a:t>
              </a:r>
              <a:r>
                <a:rPr lang="fr-FR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then</a:t>
              </a: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(destinations =&gt; </a:t>
              </a:r>
              <a:r>
                <a:rPr lang="fr-FR" sz="1000" dirty="0" err="1">
                  <a:latin typeface="Courier New" panose="02070309020205020404" pitchFamily="49" charset="0"/>
                  <a:cs typeface="Courier New" panose="02070309020205020404" pitchFamily="49" charset="0"/>
                </a:rPr>
                <a:t>setDestinations</a:t>
              </a: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(destinations))</a:t>
              </a:r>
            </a:p>
            <a:p>
              <a:pPr defTabSz="739775">
                <a:defRPr/>
              </a:pP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}, </a:t>
              </a:r>
              <a:r>
                <a:rPr lang="fr-FR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[]</a:t>
              </a:r>
              <a:r>
                <a:rPr lang="fr-FR" sz="10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A89B6EB-B009-4E4F-BB24-EE012F0D4F84}"/>
                </a:ext>
              </a:extLst>
            </p:cNvPr>
            <p:cNvSpPr txBox="1"/>
            <p:nvPr/>
          </p:nvSpPr>
          <p:spPr>
            <a:xfrm>
              <a:off x="5316832" y="3249000"/>
              <a:ext cx="141577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GB" sz="1000" b="1" dirty="0" err="1">
                  <a:solidFill>
                    <a:srgbClr val="333399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Destinations.tsx</a:t>
              </a:r>
              <a:endParaRPr lang="en-GB" sz="10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838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sz="3200" dirty="0"/>
              <a:t>Displaying Parameterized Route Links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dirty="0">
                <a:sym typeface="Wingdings" pitchFamily="2" charset="2"/>
              </a:rPr>
              <a:t>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Destinations</a:t>
            </a:r>
            <a:r>
              <a:rPr lang="en-GB" dirty="0">
                <a:sym typeface="Wingdings" pitchFamily="2" charset="2"/>
              </a:rPr>
              <a:t> component displays hyperlinks for all the destinations, parameterized by id</a:t>
            </a:r>
          </a:p>
          <a:p>
            <a:pPr lvl="1"/>
            <a:r>
              <a:rPr lang="en-GB" dirty="0">
                <a:sym typeface="Wingdings" pitchFamily="2" charset="2"/>
              </a:rPr>
              <a:t>E.g.,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destination/1</a:t>
            </a:r>
            <a:r>
              <a:rPr lang="en-GB" dirty="0">
                <a:sym typeface="Wingdings" pitchFamily="2" charset="2"/>
              </a:rPr>
              <a:t> </a:t>
            </a:r>
          </a:p>
          <a:p>
            <a:pPr lvl="1"/>
            <a:endParaRPr lang="en-GB" dirty="0">
              <a:sym typeface="Wingdings" pitchFamily="2" charset="2"/>
            </a:endParaRPr>
          </a:p>
          <a:p>
            <a:pPr lvl="1"/>
            <a:endParaRPr lang="en-GB" dirty="0">
              <a:sym typeface="Wingdings" pitchFamily="2" charset="2"/>
            </a:endParaRPr>
          </a:p>
          <a:p>
            <a:pPr lvl="1"/>
            <a:endParaRPr lang="en-GB" dirty="0">
              <a:sym typeface="Wingdings" pitchFamily="2" charset="2"/>
            </a:endParaRP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index.css</a:t>
            </a:r>
            <a:r>
              <a:rPr lang="en-GB" dirty="0">
                <a:sym typeface="Wingdings" pitchFamily="2" charset="2"/>
              </a:rPr>
              <a:t> defines styles </a:t>
            </a:r>
            <a:br>
              <a:rPr lang="en-GB" dirty="0">
                <a:sym typeface="Wingdings" pitchFamily="2" charset="2"/>
              </a:rPr>
            </a:br>
            <a:r>
              <a:rPr lang="en-GB" dirty="0">
                <a:sym typeface="Wingdings" pitchFamily="2" charset="2"/>
              </a:rPr>
              <a:t>so the links look nice </a:t>
            </a:r>
          </a:p>
        </p:txBody>
      </p:sp>
      <p:sp>
        <p:nvSpPr>
          <p:cNvPr id="7" name="Rectangle 14">
            <a:extLst>
              <a:ext uri="{FF2B5EF4-FFF2-40B4-BE49-F238E27FC236}">
                <a16:creationId xmlns:a16="http://schemas.microsoft.com/office/drawing/2014/main" id="{8668A6F9-97AB-4BE5-B7AC-B9525381DB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6812" y="1934424"/>
            <a:ext cx="6904182" cy="554640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107763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fr-FR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destinations.map</a:t>
            </a: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((</a:t>
            </a:r>
            <a:r>
              <a:rPr lang="fr-FR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</a:t>
            </a: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fr-FR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</a:t>
            </a: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, i: </a:t>
            </a:r>
            <a:r>
              <a:rPr lang="fr-FR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 =&gt;</a:t>
            </a:r>
          </a:p>
          <a:p>
            <a:pPr defTabSz="739775">
              <a:defRPr/>
            </a:pPr>
            <a:r>
              <a:rPr lang="fr-FR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&lt;Link to={`destination/${dest.id}`} </a:t>
            </a: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key={i} </a:t>
            </a:r>
            <a:r>
              <a:rPr lang="fr-FR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className</a:t>
            </a: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fr-FR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blockLink</a:t>
            </a: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fr-FR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&gt;{</a:t>
            </a:r>
            <a:r>
              <a:rPr lang="fr-FR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dest.place</a:t>
            </a:r>
            <a:r>
              <a:rPr lang="fr-FR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}&lt;/Link&gt;</a:t>
            </a:r>
          </a:p>
          <a:p>
            <a:pPr defTabSz="739775">
              <a:defRPr/>
            </a:pP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54B0DB-0A09-4967-9D97-8843E90312C5}"/>
              </a:ext>
            </a:extLst>
          </p:cNvPr>
          <p:cNvSpPr txBox="1"/>
          <p:nvPr/>
        </p:nvSpPr>
        <p:spPr>
          <a:xfrm>
            <a:off x="7121436" y="2270272"/>
            <a:ext cx="14157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Destinations.tsx</a:t>
            </a:r>
            <a:endParaRPr lang="en-GB" sz="10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1EFAC74C-0A49-42B6-8279-BB7700D69E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6812" y="3767392"/>
            <a:ext cx="3223727" cy="554640"/>
          </a:xfrm>
          <a:prstGeom prst="rect">
            <a:avLst/>
          </a:prstGeom>
          <a:solidFill>
            <a:srgbClr val="FBE66B"/>
          </a:solidFill>
          <a:ln w="9525">
            <a:noFill/>
            <a:miter lim="800000"/>
            <a:headEnd/>
            <a:tailEnd/>
          </a:ln>
          <a:effectLst>
            <a:outerShdw dist="107763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blockLink</a:t>
            </a: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{ … … … }</a:t>
            </a:r>
          </a:p>
          <a:p>
            <a:pPr defTabSz="739775">
              <a:defRPr/>
            </a:pPr>
            <a:endParaRPr lang="fr-FR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blockLink:hover</a:t>
            </a:r>
            <a:r>
              <a:rPr lang="fr-FR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{ … … … 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744EE9-5A0A-4DAF-8120-164C77F381A1}"/>
              </a:ext>
            </a:extLst>
          </p:cNvPr>
          <p:cNvSpPr txBox="1"/>
          <p:nvPr/>
        </p:nvSpPr>
        <p:spPr>
          <a:xfrm>
            <a:off x="3996763" y="4103241"/>
            <a:ext cx="8771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1" dirty="0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index.css</a:t>
            </a:r>
          </a:p>
        </p:txBody>
      </p:sp>
    </p:spTree>
    <p:extLst>
      <p:ext uri="{BB962C8B-B14F-4D97-AF65-F5344CB8AC3E}">
        <p14:creationId xmlns:p14="http://schemas.microsoft.com/office/powerpoint/2010/main" val="293682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5D15F9-B1AB-4831-A046-EC5CE7BA9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3000" dirty="0"/>
              <a:t>Lesson 11: Implementing a Compelling UI in React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A7CE06E-521B-42F9-B4CA-6B1C8AF8E7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11.1	Introducing the Example Application</a:t>
            </a:r>
          </a:p>
        </p:txBody>
      </p:sp>
    </p:spTree>
    <p:extLst>
      <p:ext uri="{BB962C8B-B14F-4D97-AF65-F5344CB8AC3E}">
        <p14:creationId xmlns:p14="http://schemas.microsoft.com/office/powerpoint/2010/main" val="2820563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5D15F9-B1AB-4831-A046-EC5CE7BA9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3000" dirty="0"/>
              <a:t>Lesson 11: Implementing a Compelling UI in React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A7CE06E-521B-42F9-B4CA-6B1C8AF8E7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11.4	Displaying One Destination</a:t>
            </a:r>
          </a:p>
        </p:txBody>
      </p:sp>
    </p:spTree>
    <p:extLst>
      <p:ext uri="{BB962C8B-B14F-4D97-AF65-F5344CB8AC3E}">
        <p14:creationId xmlns:p14="http://schemas.microsoft.com/office/powerpoint/2010/main" val="17558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026"/>
          <p:cNvSpPr>
            <a:spLocks noChangeArrowheads="1"/>
          </p:cNvSpPr>
          <p:nvPr/>
        </p:nvSpPr>
        <p:spPr bwMode="auto">
          <a:xfrm>
            <a:off x="1678782" y="4669631"/>
            <a:ext cx="1394222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5" name="Rectangle 1027"/>
          <p:cNvSpPr>
            <a:spLocks noChangeArrowheads="1"/>
          </p:cNvSpPr>
          <p:nvPr/>
        </p:nvSpPr>
        <p:spPr bwMode="auto">
          <a:xfrm>
            <a:off x="3487341" y="4669631"/>
            <a:ext cx="2169319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6" name="Rectangle 102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Overview</a:t>
            </a:r>
            <a:endParaRPr lang="en-GB" dirty="0"/>
          </a:p>
        </p:txBody>
      </p:sp>
      <p:sp>
        <p:nvSpPr>
          <p:cNvPr id="3077" name="Rectangle 1030"/>
          <p:cNvSpPr>
            <a:spLocks noGrp="1" noChangeArrowheads="1"/>
          </p:cNvSpPr>
          <p:nvPr>
            <p:ph idx="1"/>
          </p:nvPr>
        </p:nvSpPr>
        <p:spPr>
          <a:xfrm>
            <a:off x="1147379" y="814771"/>
            <a:ext cx="7809808" cy="3547021"/>
          </a:xfrm>
        </p:spPr>
        <p:txBody>
          <a:bodyPr/>
          <a:lstStyle/>
          <a:p>
            <a:pPr eaLnBrk="1" hangingPunct="1"/>
            <a:r>
              <a:rPr lang="en-GB" dirty="0"/>
              <a:t>We're going to see how to display one destination in our React client application</a:t>
            </a:r>
          </a:p>
          <a:p>
            <a:pPr eaLnBrk="1" hangingPunct="1"/>
            <a:endParaRPr lang="en-GB" dirty="0"/>
          </a:p>
          <a:p>
            <a:pPr eaLnBrk="1" hangingPunct="1"/>
            <a:r>
              <a:rPr lang="en-GB" dirty="0"/>
              <a:t>Here's a reminder of how to run the server application: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In IntelliJ, open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demo-full-stack-app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Run the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Application</a:t>
            </a:r>
            <a:r>
              <a:rPr lang="en-GB" dirty="0">
                <a:cs typeface="Courier New" panose="02070309020205020404" pitchFamily="49" charset="0"/>
              </a:rPr>
              <a:t> class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/>
              <a:t>Here's a reminder of how to run the React client application: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Open a Command Prompt window in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demo-full-stack-client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Run 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dirty="0">
                <a:cs typeface="Courier New" panose="02070309020205020404" pitchFamily="49" charset="0"/>
              </a:rPr>
              <a:t>Run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A62823-4655-49D5-A495-0921F16E988E}"/>
              </a:ext>
            </a:extLst>
          </p:cNvPr>
          <p:cNvSpPr txBox="1"/>
          <p:nvPr/>
        </p:nvSpPr>
        <p:spPr>
          <a:xfrm>
            <a:off x="2456481" y="4255670"/>
            <a:ext cx="151108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0E5F31-E0EF-422B-BB69-361EA82F74E8}"/>
              </a:ext>
            </a:extLst>
          </p:cNvPr>
          <p:cNvSpPr txBox="1"/>
          <p:nvPr/>
        </p:nvSpPr>
        <p:spPr>
          <a:xfrm>
            <a:off x="2456481" y="4639452"/>
            <a:ext cx="151108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start</a:t>
            </a:r>
          </a:p>
        </p:txBody>
      </p:sp>
    </p:spTree>
    <p:extLst>
      <p:ext uri="{BB962C8B-B14F-4D97-AF65-F5344CB8AC3E}">
        <p14:creationId xmlns:p14="http://schemas.microsoft.com/office/powerpoint/2010/main" val="10272265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Viewing the Destination Component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Click one of the destination links</a:t>
            </a:r>
            <a:endParaRPr lang="en-GB" dirty="0">
              <a:latin typeface="+mj-lt"/>
              <a:cs typeface="Courier New" panose="02070309020205020404" pitchFamily="49" charset="0"/>
            </a:endParaRP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T</a:t>
            </a:r>
            <a:r>
              <a:rPr lang="en-GB" dirty="0"/>
              <a:t>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Destination</a:t>
            </a:r>
            <a:r>
              <a:rPr lang="en-GB" dirty="0"/>
              <a:t> component is activated, with an id</a:t>
            </a: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The component displays details </a:t>
            </a:r>
            <a:r>
              <a:rPr lang="en-GB" dirty="0"/>
              <a:t>for that destination</a:t>
            </a:r>
          </a:p>
          <a:p>
            <a:pPr lvl="1"/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BAA8713-2296-40B5-8DC3-E7849E044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183" y="2035584"/>
            <a:ext cx="5372001" cy="254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286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How the </a:t>
            </a:r>
            <a:r>
              <a:rPr lang="en-GB" dirty="0">
                <a:cs typeface="Courier New" panose="02070309020205020404" pitchFamily="49" charset="0"/>
              </a:rPr>
              <a:t>Destination</a:t>
            </a:r>
            <a:r>
              <a:rPr lang="en-GB" dirty="0">
                <a:cs typeface="Times New Roman" pitchFamily="18" charset="0"/>
              </a:rPr>
              <a:t> Component Works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Destination</a:t>
            </a:r>
            <a:r>
              <a:rPr lang="en-GB" dirty="0"/>
              <a:t> component gets the id parameter from the location URL (see the routing table)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The component then gets data for that destination, and stores the data in React state</a:t>
            </a: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60E03C79-F870-4879-BBB0-E255AD16E7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6812" y="1549944"/>
            <a:ext cx="6904182" cy="246863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107763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let {id} : any = 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useParams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58F257-2A0A-4B13-89D7-F6530A3EE903}"/>
              </a:ext>
            </a:extLst>
          </p:cNvPr>
          <p:cNvSpPr txBox="1"/>
          <p:nvPr/>
        </p:nvSpPr>
        <p:spPr>
          <a:xfrm>
            <a:off x="7198380" y="1551239"/>
            <a:ext cx="13388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Destination.tsx</a:t>
            </a:r>
            <a:endParaRPr lang="en-GB" sz="10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14">
            <a:extLst>
              <a:ext uri="{FF2B5EF4-FFF2-40B4-BE49-F238E27FC236}">
                <a16:creationId xmlns:a16="http://schemas.microsoft.com/office/drawing/2014/main" id="{2667E1DF-9287-43D2-B756-F19D84C8ED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6812" y="3026563"/>
            <a:ext cx="5239951" cy="1170193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107763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let [destination, 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setDestination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React.useState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&lt;any&gt;(undefined)</a:t>
            </a:r>
          </a:p>
          <a:p>
            <a:pPr defTabSz="739775">
              <a:defRPr/>
            </a:pPr>
            <a:endParaRPr lang="en-GB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>
              <a:defRPr/>
            </a:pP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React.useEffect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(() =&gt; {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RestClient.getDestination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(id)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.then(destination =&gt; 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setDestination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(destination))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.catch(err =&gt; alert(err))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}, [id])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946E3F-AC2D-4734-9355-6940119101C8}"/>
              </a:ext>
            </a:extLst>
          </p:cNvPr>
          <p:cNvSpPr txBox="1"/>
          <p:nvPr/>
        </p:nvSpPr>
        <p:spPr>
          <a:xfrm>
            <a:off x="5487935" y="3943933"/>
            <a:ext cx="13388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Destination.tsx</a:t>
            </a:r>
            <a:endParaRPr lang="en-GB" sz="10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917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Component Modular Decomposition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Destination</a:t>
            </a:r>
            <a:r>
              <a:rPr lang="en-GB" dirty="0"/>
              <a:t> component is quite complex</a:t>
            </a:r>
          </a:p>
          <a:p>
            <a:pPr lvl="1"/>
            <a:r>
              <a:rPr lang="en-GB" dirty="0"/>
              <a:t>So we render it in 2 separate sub-components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DestinationDetails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dirty="0"/>
              <a:t> is quite straightforward</a:t>
            </a:r>
          </a:p>
          <a:p>
            <a:pPr lvl="1"/>
            <a:r>
              <a:rPr lang="en-GB" dirty="0"/>
              <a:t>It just displays destination details</a:t>
            </a:r>
          </a:p>
          <a:p>
            <a:pPr lvl="1"/>
            <a:endParaRPr lang="en-GB" dirty="0"/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&lt;DestinationReviews&gt;</a:t>
            </a:r>
            <a:r>
              <a:rPr lang="en-GB" dirty="0"/>
              <a:t> is more tricky</a:t>
            </a:r>
          </a:p>
          <a:p>
            <a:pPr lvl="1"/>
            <a:r>
              <a:rPr lang="en-GB" dirty="0"/>
              <a:t>See next sub-lesson!</a:t>
            </a:r>
          </a:p>
          <a:p>
            <a:pPr lvl="1"/>
            <a:endParaRPr lang="en-GB" dirty="0"/>
          </a:p>
          <a:p>
            <a:endParaRPr lang="en-GB" dirty="0"/>
          </a:p>
          <a:p>
            <a:pPr lvl="1"/>
            <a:endParaRPr lang="en-GB" dirty="0"/>
          </a:p>
          <a:p>
            <a:pPr lvl="1"/>
            <a:endParaRPr lang="en-GB" sz="1600" dirty="0"/>
          </a:p>
          <a:p>
            <a:pPr lvl="1"/>
            <a:endParaRPr lang="en-GB" sz="1600" dirty="0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99B98812-F369-4236-9DB8-21F9F57A6D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6812" y="1608810"/>
            <a:ext cx="6904182" cy="708528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107763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React.Fragment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defTabSz="739775">
              <a:defRPr/>
            </a:pP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DestinationDetails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{...destination} /&gt;</a:t>
            </a:r>
          </a:p>
          <a:p>
            <a:pPr defTabSz="739775">
              <a:defRPr/>
            </a:pP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&lt;DestinationReviews {...destination} /&gt;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React.Fragment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20D097-417E-48BE-86F6-6434C3DEEB59}"/>
              </a:ext>
            </a:extLst>
          </p:cNvPr>
          <p:cNvSpPr txBox="1"/>
          <p:nvPr/>
        </p:nvSpPr>
        <p:spPr>
          <a:xfrm>
            <a:off x="7198380" y="2071117"/>
            <a:ext cx="13388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Destination.tsx</a:t>
            </a:r>
            <a:endParaRPr lang="en-GB" sz="10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388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5D15F9-B1AB-4831-A046-EC5CE7BA9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3000" dirty="0"/>
              <a:t>Lesson 11: Implementing a Compelling UI in React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A7CE06E-521B-42F9-B4CA-6B1C8AF8E7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11.5	Displaying and Adding Reviews for a Destination</a:t>
            </a:r>
          </a:p>
        </p:txBody>
      </p:sp>
    </p:spTree>
    <p:extLst>
      <p:ext uri="{BB962C8B-B14F-4D97-AF65-F5344CB8AC3E}">
        <p14:creationId xmlns:p14="http://schemas.microsoft.com/office/powerpoint/2010/main" val="5131750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026"/>
          <p:cNvSpPr>
            <a:spLocks noChangeArrowheads="1"/>
          </p:cNvSpPr>
          <p:nvPr/>
        </p:nvSpPr>
        <p:spPr bwMode="auto">
          <a:xfrm>
            <a:off x="1678782" y="4669631"/>
            <a:ext cx="1394222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5" name="Rectangle 1027"/>
          <p:cNvSpPr>
            <a:spLocks noChangeArrowheads="1"/>
          </p:cNvSpPr>
          <p:nvPr/>
        </p:nvSpPr>
        <p:spPr bwMode="auto">
          <a:xfrm>
            <a:off x="3487341" y="4669631"/>
            <a:ext cx="2169319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6" name="Rectangle 102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Overview</a:t>
            </a:r>
            <a:endParaRPr lang="en-GB" dirty="0"/>
          </a:p>
        </p:txBody>
      </p:sp>
      <p:sp>
        <p:nvSpPr>
          <p:cNvPr id="3077" name="Rectangle 1030"/>
          <p:cNvSpPr>
            <a:spLocks noGrp="1" noChangeArrowheads="1"/>
          </p:cNvSpPr>
          <p:nvPr>
            <p:ph idx="1"/>
          </p:nvPr>
        </p:nvSpPr>
        <p:spPr>
          <a:xfrm>
            <a:off x="1147379" y="814771"/>
            <a:ext cx="7809808" cy="3547021"/>
          </a:xfrm>
        </p:spPr>
        <p:txBody>
          <a:bodyPr/>
          <a:lstStyle/>
          <a:p>
            <a:pPr eaLnBrk="1" hangingPunct="1"/>
            <a:r>
              <a:rPr lang="en-GB" dirty="0"/>
              <a:t>We're going to see how to display and add reviews for a destination in our React client application</a:t>
            </a:r>
          </a:p>
          <a:p>
            <a:pPr eaLnBrk="1" hangingPunct="1"/>
            <a:endParaRPr lang="en-GB" dirty="0"/>
          </a:p>
          <a:p>
            <a:pPr eaLnBrk="1" hangingPunct="1"/>
            <a:r>
              <a:rPr lang="en-GB" dirty="0"/>
              <a:t>Here's a reminder of how to run the server application: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In IntelliJ, open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demo-full-stack-app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Run the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Application</a:t>
            </a:r>
            <a:r>
              <a:rPr lang="en-GB" dirty="0">
                <a:cs typeface="Courier New" panose="02070309020205020404" pitchFamily="49" charset="0"/>
              </a:rPr>
              <a:t> class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/>
              <a:t>Here's a reminder of how to run the React client application: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Open a Command Prompt window in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demo-full-stack-client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Run 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dirty="0">
                <a:cs typeface="Courier New" panose="02070309020205020404" pitchFamily="49" charset="0"/>
              </a:rPr>
              <a:t>Run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A62823-4655-49D5-A495-0921F16E988E}"/>
              </a:ext>
            </a:extLst>
          </p:cNvPr>
          <p:cNvSpPr txBox="1"/>
          <p:nvPr/>
        </p:nvSpPr>
        <p:spPr>
          <a:xfrm>
            <a:off x="2456481" y="4255670"/>
            <a:ext cx="151108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0E5F31-E0EF-422B-BB69-361EA82F74E8}"/>
              </a:ext>
            </a:extLst>
          </p:cNvPr>
          <p:cNvSpPr txBox="1"/>
          <p:nvPr/>
        </p:nvSpPr>
        <p:spPr>
          <a:xfrm>
            <a:off x="2456481" y="4639452"/>
            <a:ext cx="151108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start</a:t>
            </a:r>
          </a:p>
        </p:txBody>
      </p:sp>
    </p:spTree>
    <p:extLst>
      <p:ext uri="{BB962C8B-B14F-4D97-AF65-F5344CB8AC3E}">
        <p14:creationId xmlns:p14="http://schemas.microsoft.com/office/powerpoint/2010/main" val="41811681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Viewing Reviews for a Destination Component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Click through to display a destination, and then scroll down </a:t>
            </a:r>
            <a:br>
              <a:rPr lang="en-GB" dirty="0"/>
            </a:br>
            <a:r>
              <a:rPr lang="en-GB" dirty="0"/>
              <a:t>to display reviews for that destination</a:t>
            </a:r>
            <a:r>
              <a:rPr lang="en-GB" dirty="0">
                <a:latin typeface="+mj-lt"/>
                <a:cs typeface="Courier New" panose="02070309020205020404" pitchFamily="49" charset="0"/>
              </a:rPr>
              <a:t>: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CAD1BE-5820-4B9A-8B74-A6A07930A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543" y="1607985"/>
            <a:ext cx="5452323" cy="3284257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A13FC33-6305-45BF-91F0-BAC306A07C5C}"/>
              </a:ext>
            </a:extLst>
          </p:cNvPr>
          <p:cNvSpPr/>
          <p:nvPr/>
        </p:nvSpPr>
        <p:spPr>
          <a:xfrm>
            <a:off x="1544824" y="3487219"/>
            <a:ext cx="2584175" cy="1405023"/>
          </a:xfrm>
          <a:prstGeom prst="roundRect">
            <a:avLst>
              <a:gd name="adj" fmla="val 3980"/>
            </a:avLst>
          </a:prstGeom>
          <a:noFill/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92489E-F0A5-4CDA-9F57-2C8D145CE4E1}"/>
              </a:ext>
            </a:extLst>
          </p:cNvPr>
          <p:cNvSpPr txBox="1"/>
          <p:nvPr/>
        </p:nvSpPr>
        <p:spPr>
          <a:xfrm>
            <a:off x="4732487" y="3822661"/>
            <a:ext cx="211788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rgbClr val="C00000"/>
                </a:solidFill>
                <a:latin typeface="+mj-lt"/>
              </a:rPr>
              <a:t>Rendered by the</a:t>
            </a:r>
            <a:br>
              <a:rPr lang="en-GB" sz="1400" dirty="0">
                <a:solidFill>
                  <a:srgbClr val="C00000"/>
                </a:solidFill>
                <a:latin typeface="+mj-lt"/>
              </a:rPr>
            </a:br>
            <a:r>
              <a:rPr lang="en-GB" sz="1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DestinationReviews</a:t>
            </a:r>
          </a:p>
          <a:p>
            <a:r>
              <a:rPr lang="en-GB" sz="1400" dirty="0">
                <a:solidFill>
                  <a:srgbClr val="C00000"/>
                </a:solidFill>
                <a:latin typeface="+mj-lt"/>
              </a:rPr>
              <a:t>component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1B01187-B71E-4F89-A19F-14DB3E66878E}"/>
              </a:ext>
            </a:extLst>
          </p:cNvPr>
          <p:cNvCxnSpPr>
            <a:cxnSpLocks/>
          </p:cNvCxnSpPr>
          <p:nvPr/>
        </p:nvCxnSpPr>
        <p:spPr>
          <a:xfrm flipH="1">
            <a:off x="4168746" y="4180475"/>
            <a:ext cx="61338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937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Defining and Using Custom Hooks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DestinationReviews</a:t>
            </a:r>
            <a:r>
              <a:rPr lang="en-GB" dirty="0"/>
              <a:t> component makes use of "custom hooks" to simplify the logic: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A custom hook is a helper function</a:t>
            </a:r>
          </a:p>
          <a:p>
            <a:pPr lvl="1"/>
            <a:r>
              <a:rPr lang="en-GB" dirty="0"/>
              <a:t>Reusable logic to simplify components</a:t>
            </a:r>
          </a:p>
          <a:p>
            <a:pPr lvl="1"/>
            <a:r>
              <a:rPr lang="en-GB" dirty="0"/>
              <a:t>Name conventionally starts with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Can use React state, React effects, etc.</a:t>
            </a:r>
          </a:p>
          <a:p>
            <a:pPr lvl="1"/>
            <a:endParaRPr lang="en-GB" dirty="0"/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3ABE8780-3754-4CB0-A84F-79763B8C63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6812" y="1591746"/>
            <a:ext cx="5153678" cy="1324081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107763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DestinationReviews(destination: any) {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return (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React.Fragment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{useReviewsMarkup(destination)}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GB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useAddReviewFormMarkup</a:t>
            </a:r>
            <a:r>
              <a: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(destination)}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&lt;/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React.Fragment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53B8F2-4E3A-42FB-B8A3-1E89089D64E0}"/>
              </a:ext>
            </a:extLst>
          </p:cNvPr>
          <p:cNvSpPr txBox="1"/>
          <p:nvPr/>
        </p:nvSpPr>
        <p:spPr>
          <a:xfrm>
            <a:off x="5418560" y="2664101"/>
            <a:ext cx="13388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00" b="1" dirty="0" err="1">
                <a:solidFill>
                  <a:srgbClr val="3333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Destination.tsx</a:t>
            </a:r>
            <a:endParaRPr lang="en-GB" sz="1000" b="1" dirty="0">
              <a:solidFill>
                <a:srgbClr val="3333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C2A884-6A0F-45FC-A309-473D33ACAA6F}"/>
              </a:ext>
            </a:extLst>
          </p:cNvPr>
          <p:cNvSpPr txBox="1"/>
          <p:nvPr/>
        </p:nvSpPr>
        <p:spPr>
          <a:xfrm>
            <a:off x="5380819" y="1908668"/>
            <a:ext cx="11459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rgbClr val="C00000"/>
                </a:solidFill>
                <a:latin typeface="+mj-lt"/>
              </a:rPr>
              <a:t>Custom hook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B8B1547-6C42-4588-9F9F-11ABBAB9F983}"/>
              </a:ext>
            </a:extLst>
          </p:cNvPr>
          <p:cNvCxnSpPr>
            <a:cxnSpLocks/>
          </p:cNvCxnSpPr>
          <p:nvPr/>
        </p:nvCxnSpPr>
        <p:spPr>
          <a:xfrm flipH="1">
            <a:off x="4504707" y="2070074"/>
            <a:ext cx="930893" cy="1010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9C22982-7ABA-44E1-9A1B-3FBA054CC92B}"/>
              </a:ext>
            </a:extLst>
          </p:cNvPr>
          <p:cNvSpPr txBox="1"/>
          <p:nvPr/>
        </p:nvSpPr>
        <p:spPr>
          <a:xfrm>
            <a:off x="5380819" y="2246797"/>
            <a:ext cx="11459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rgbClr val="C00000"/>
                </a:solidFill>
                <a:latin typeface="+mj-lt"/>
              </a:rPr>
              <a:t>Custom hook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562424-E39C-430A-AD28-91A08E13A3E6}"/>
              </a:ext>
            </a:extLst>
          </p:cNvPr>
          <p:cNvCxnSpPr>
            <a:cxnSpLocks/>
          </p:cNvCxnSpPr>
          <p:nvPr/>
        </p:nvCxnSpPr>
        <p:spPr>
          <a:xfrm flipH="1" flipV="1">
            <a:off x="4967846" y="2327568"/>
            <a:ext cx="467754" cy="648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63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Defining the useReviewsMarkup Hook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Here's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useReviewsMarkup</a:t>
            </a:r>
            <a:r>
              <a:rPr lang="en-GB" dirty="0"/>
              <a:t> custom hook: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A custom hook can have any signature you like</a:t>
            </a:r>
          </a:p>
          <a:p>
            <a:pPr lvl="1"/>
            <a:r>
              <a:rPr lang="en-GB" dirty="0"/>
              <a:t>Whatever arguments are appropriate</a:t>
            </a:r>
          </a:p>
          <a:p>
            <a:pPr lvl="1"/>
            <a:r>
              <a:rPr lang="en-GB" dirty="0"/>
              <a:t>Whatever return type is appropriate</a:t>
            </a:r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3ABE8780-3754-4CB0-A84F-79763B8C63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6812" y="1226904"/>
            <a:ext cx="5153678" cy="2093523"/>
          </a:xfrm>
          <a:prstGeom prst="rect">
            <a:avLst/>
          </a:prstGeom>
          <a:solidFill>
            <a:srgbClr val="FFFF66"/>
          </a:solidFill>
          <a:ln w="9525">
            <a:noFill/>
            <a:miter lim="800000"/>
            <a:headEnd/>
            <a:tailEnd/>
          </a:ln>
          <a:effectLst>
            <a:outerShdw dist="107763" dir="2700000" algn="ctr" rotWithShape="0">
              <a:srgbClr val="FFB953"/>
            </a:outerShdw>
          </a:effectLst>
        </p:spPr>
        <p:txBody>
          <a:bodyPr wrap="square" lIns="92075" tIns="46038" rIns="92075" bIns="46038" anchor="ctr">
            <a:spAutoFit/>
          </a:bodyPr>
          <a:lstStyle/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useReviewsMarkup(destination: any) {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if (!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destination.reviews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|| !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destination.reviews.length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&lt;div&gt;No reviews yet&lt;/div&gt;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else {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(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&lt;div&gt;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&lt;h2&gt;Reviews&lt;/h2&gt;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  <a:r>
              <a:rPr lang="en-GB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destination.reviews.map</a:t>
            </a: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((r: any, i: number) =&gt; … … … )}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&lt;/div&gt;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)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defTabSz="739775">
              <a:defRPr/>
            </a:pPr>
            <a:r>
              <a:rPr lang="en-GB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3143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026"/>
          <p:cNvSpPr>
            <a:spLocks noChangeArrowheads="1"/>
          </p:cNvSpPr>
          <p:nvPr/>
        </p:nvSpPr>
        <p:spPr bwMode="auto">
          <a:xfrm>
            <a:off x="1678782" y="4669631"/>
            <a:ext cx="1394222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5" name="Rectangle 1027"/>
          <p:cNvSpPr>
            <a:spLocks noChangeArrowheads="1"/>
          </p:cNvSpPr>
          <p:nvPr/>
        </p:nvSpPr>
        <p:spPr bwMode="auto">
          <a:xfrm>
            <a:off x="3487341" y="4669631"/>
            <a:ext cx="2169319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6" name="Rectangle 102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Overview</a:t>
            </a:r>
            <a:endParaRPr lang="en-GB" dirty="0"/>
          </a:p>
        </p:txBody>
      </p:sp>
      <p:sp>
        <p:nvSpPr>
          <p:cNvPr id="3077" name="Rectangle 1030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dirty="0"/>
              <a:t>We're going to see how to implement a complete React UI that interacts with a back-end Spring Boot server application: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9CDC6FF-6D74-40EA-836C-9B9911B9C8A1}"/>
              </a:ext>
            </a:extLst>
          </p:cNvPr>
          <p:cNvGrpSpPr/>
          <p:nvPr/>
        </p:nvGrpSpPr>
        <p:grpSpPr>
          <a:xfrm>
            <a:off x="1540768" y="1729692"/>
            <a:ext cx="6475001" cy="2151891"/>
            <a:chOff x="1540768" y="1729692"/>
            <a:chExt cx="6475001" cy="2151891"/>
          </a:xfrm>
        </p:grpSpPr>
        <p:sp>
          <p:nvSpPr>
            <p:cNvPr id="10" name="Flowchart: Magnetic Disk 9">
              <a:extLst>
                <a:ext uri="{FF2B5EF4-FFF2-40B4-BE49-F238E27FC236}">
                  <a16:creationId xmlns:a16="http://schemas.microsoft.com/office/drawing/2014/main" id="{AC5D3EAB-BF5E-49F1-A517-B57028F9BB70}"/>
                </a:ext>
              </a:extLst>
            </p:cNvPr>
            <p:cNvSpPr/>
            <p:nvPr/>
          </p:nvSpPr>
          <p:spPr>
            <a:xfrm>
              <a:off x="6813444" y="2362474"/>
              <a:ext cx="1202325" cy="886327"/>
            </a:xfrm>
            <a:prstGeom prst="flowChartMagneticDisk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Database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0E3001B2-8BCE-42E9-928B-A3D870539557}"/>
                </a:ext>
              </a:extLst>
            </p:cNvPr>
            <p:cNvSpPr/>
            <p:nvPr/>
          </p:nvSpPr>
          <p:spPr>
            <a:xfrm>
              <a:off x="4430389" y="1729692"/>
              <a:ext cx="1475365" cy="2151891"/>
            </a:xfrm>
            <a:prstGeom prst="roundRect">
              <a:avLst/>
            </a:prstGeom>
            <a:solidFill>
              <a:srgbClr val="8BB6C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Spring Boot</a:t>
              </a:r>
              <a:br>
                <a:rPr lang="en-GB" b="1" dirty="0"/>
              </a:br>
              <a:r>
                <a:rPr lang="en-GB" b="1" dirty="0"/>
                <a:t>server app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298159F5-DE8C-4965-B6D3-3D2134BF6DD7}"/>
                </a:ext>
              </a:extLst>
            </p:cNvPr>
            <p:cNvSpPr/>
            <p:nvPr/>
          </p:nvSpPr>
          <p:spPr>
            <a:xfrm>
              <a:off x="1540768" y="1729692"/>
              <a:ext cx="1475365" cy="2151891"/>
            </a:xfrm>
            <a:prstGeom prst="roundRect">
              <a:avLst/>
            </a:prstGeom>
            <a:solidFill>
              <a:srgbClr val="157FA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/>
                <a:t>React </a:t>
              </a:r>
            </a:p>
            <a:p>
              <a:pPr algn="ctr"/>
              <a:r>
                <a:rPr lang="en-GB" b="1" dirty="0"/>
                <a:t>client app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25B46D2-3F7C-47B2-9FCF-5EFF0AABDD47}"/>
                </a:ext>
              </a:extLst>
            </p:cNvPr>
            <p:cNvCxnSpPr>
              <a:cxnSpLocks/>
            </p:cNvCxnSpPr>
            <p:nvPr/>
          </p:nvCxnSpPr>
          <p:spPr>
            <a:xfrm>
              <a:off x="3016133" y="2805637"/>
              <a:ext cx="1414256" cy="0"/>
            </a:xfrm>
            <a:prstGeom prst="straightConnector1">
              <a:avLst/>
            </a:prstGeom>
            <a:ln w="98425">
              <a:solidFill>
                <a:schemeClr val="accent6"/>
              </a:solidFill>
              <a:headEnd type="triangle" w="med" len="sm"/>
              <a:tailEnd type="triangle" w="med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F8D86A2-51E0-4501-B256-95D1CD6CAF8C}"/>
                </a:ext>
              </a:extLst>
            </p:cNvPr>
            <p:cNvCxnSpPr>
              <a:cxnSpLocks/>
              <a:stCxn id="11" idx="3"/>
              <a:endCxn id="10" idx="2"/>
            </p:cNvCxnSpPr>
            <p:nvPr/>
          </p:nvCxnSpPr>
          <p:spPr>
            <a:xfrm>
              <a:off x="5905754" y="2805638"/>
              <a:ext cx="907690" cy="0"/>
            </a:xfrm>
            <a:prstGeom prst="straightConnector1">
              <a:avLst/>
            </a:prstGeom>
            <a:ln w="98425">
              <a:solidFill>
                <a:schemeClr val="accent6"/>
              </a:solidFill>
              <a:headEnd type="triangle" w="med" len="sm"/>
              <a:tailEnd type="triangle" w="med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8AD28EE-28A1-4B7E-9BE5-DF0DFE0B2FE5}"/>
                </a:ext>
              </a:extLst>
            </p:cNvPr>
            <p:cNvSpPr txBox="1"/>
            <p:nvPr/>
          </p:nvSpPr>
          <p:spPr>
            <a:xfrm>
              <a:off x="3411768" y="2894304"/>
              <a:ext cx="6450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b="1" dirty="0">
                  <a:solidFill>
                    <a:srgbClr val="F79646"/>
                  </a:solidFill>
                </a:rPr>
                <a:t>REST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4139E77-080F-4FA5-A601-88BF5B828541}"/>
                </a:ext>
              </a:extLst>
            </p:cNvPr>
            <p:cNvSpPr txBox="1"/>
            <p:nvPr/>
          </p:nvSpPr>
          <p:spPr>
            <a:xfrm>
              <a:off x="6083732" y="2894544"/>
              <a:ext cx="550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b="1" dirty="0">
                  <a:solidFill>
                    <a:srgbClr val="F79646"/>
                  </a:solidFill>
                </a:rPr>
                <a:t>SQL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34632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Times New Roman" pitchFamily="18" charset="0"/>
              </a:rPr>
              <a:t>Defining the </a:t>
            </a:r>
            <a:r>
              <a:rPr lang="en-GB" dirty="0" err="1">
                <a:cs typeface="Times New Roman" pitchFamily="18" charset="0"/>
              </a:rPr>
              <a:t>useAddReviewFormMarkup</a:t>
            </a:r>
            <a:r>
              <a:rPr lang="en-GB" dirty="0">
                <a:cs typeface="Times New Roman" pitchFamily="18" charset="0"/>
              </a:rPr>
              <a:t> Hook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cs typeface="Courier New" panose="02070309020205020404" pitchFamily="49" charset="0"/>
              </a:rPr>
              <a:t>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addReviewFormMarkup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GB" dirty="0"/>
              <a:t> custom hook displays a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&lt;form&gt;</a:t>
            </a:r>
            <a:r>
              <a:rPr lang="en-GB" dirty="0"/>
              <a:t> where the user can add a review</a:t>
            </a:r>
          </a:p>
          <a:p>
            <a:pPr lvl="1"/>
            <a:endParaRPr lang="en-GB" dirty="0"/>
          </a:p>
          <a:p>
            <a:r>
              <a:rPr lang="en-GB" dirty="0"/>
              <a:t>When the user submits the form, the function:</a:t>
            </a:r>
          </a:p>
          <a:p>
            <a:pPr lvl="1"/>
            <a:r>
              <a:rPr lang="en-GB" dirty="0"/>
              <a:t>Collates the review details into an object</a:t>
            </a:r>
          </a:p>
          <a:p>
            <a:pPr lvl="1"/>
            <a:r>
              <a:rPr lang="en-GB" dirty="0"/>
              <a:t>Sends the review object to the server via a REST API</a:t>
            </a:r>
          </a:p>
          <a:p>
            <a:pPr lvl="1"/>
            <a:r>
              <a:rPr lang="en-GB" dirty="0"/>
              <a:t>Adds the review to the client-side destination object</a:t>
            </a:r>
          </a:p>
          <a:p>
            <a:pPr lvl="1"/>
            <a:r>
              <a:rPr lang="en-GB" dirty="0"/>
              <a:t>Causes the component to re-render (via a state change)</a:t>
            </a:r>
          </a:p>
          <a:p>
            <a:pPr lvl="1"/>
            <a:endParaRPr lang="en-GB" dirty="0"/>
          </a:p>
          <a:p>
            <a:r>
              <a:rPr lang="en-GB" dirty="0"/>
              <a:t>Let's see the details…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973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cs typeface="Times New Roman" pitchFamily="18" charset="0"/>
              </a:rPr>
              <a:t>That's All Folks!</a:t>
            </a:r>
            <a:endParaRPr lang="en-GB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cs typeface="Courier New" panose="02070309020205020404" pitchFamily="49" charset="0"/>
              </a:rPr>
              <a:t>We've reached the end of the course!</a:t>
            </a:r>
          </a:p>
          <a:p>
            <a:pPr lvl="1"/>
            <a:endParaRPr lang="en-GB" dirty="0">
              <a:cs typeface="Courier New" panose="02070309020205020404" pitchFamily="49" charset="0"/>
            </a:endParaRPr>
          </a:p>
          <a:p>
            <a:r>
              <a:rPr lang="en-GB" dirty="0">
                <a:cs typeface="Courier New" panose="02070309020205020404" pitchFamily="49" charset="0"/>
              </a:rPr>
              <a:t>Here's a reminder of what we've created:</a:t>
            </a:r>
          </a:p>
          <a:p>
            <a:endParaRPr lang="en-GB" dirty="0">
              <a:cs typeface="Courier New" panose="02070309020205020404" pitchFamily="49" charset="0"/>
            </a:endParaRPr>
          </a:p>
          <a:p>
            <a:endParaRPr lang="en-GB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6353962-63D0-4A1E-99AB-F441AD925274}"/>
              </a:ext>
            </a:extLst>
          </p:cNvPr>
          <p:cNvCxnSpPr>
            <a:cxnSpLocks/>
          </p:cNvCxnSpPr>
          <p:nvPr/>
        </p:nvCxnSpPr>
        <p:spPr>
          <a:xfrm flipV="1">
            <a:off x="2422513" y="3481412"/>
            <a:ext cx="0" cy="60086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F07EC57-6E01-4E01-8B78-B3844BCF2ACA}"/>
              </a:ext>
            </a:extLst>
          </p:cNvPr>
          <p:cNvCxnSpPr>
            <a:cxnSpLocks/>
          </p:cNvCxnSpPr>
          <p:nvPr/>
        </p:nvCxnSpPr>
        <p:spPr>
          <a:xfrm flipV="1">
            <a:off x="5009135" y="3481412"/>
            <a:ext cx="0" cy="600864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8236747-AD02-4B19-8527-035723D07689}"/>
              </a:ext>
            </a:extLst>
          </p:cNvPr>
          <p:cNvCxnSpPr>
            <a:cxnSpLocks/>
          </p:cNvCxnSpPr>
          <p:nvPr/>
        </p:nvCxnSpPr>
        <p:spPr>
          <a:xfrm flipV="1">
            <a:off x="7002698" y="3151856"/>
            <a:ext cx="0" cy="743675"/>
          </a:xfrm>
          <a:prstGeom prst="straightConnector1">
            <a:avLst/>
          </a:prstGeom>
          <a:ln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244F725-7C45-44F1-8B99-83703661EABC}"/>
              </a:ext>
            </a:extLst>
          </p:cNvPr>
          <p:cNvSpPr/>
          <p:nvPr/>
        </p:nvSpPr>
        <p:spPr>
          <a:xfrm>
            <a:off x="4447621" y="2110238"/>
            <a:ext cx="1124398" cy="1371173"/>
          </a:xfrm>
          <a:prstGeom prst="roundRect">
            <a:avLst/>
          </a:prstGeom>
          <a:solidFill>
            <a:srgbClr val="157FA1"/>
          </a:solidFill>
          <a:ln>
            <a:solidFill>
              <a:srgbClr val="A5C5D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Web </a:t>
            </a:r>
          </a:p>
          <a:p>
            <a:pPr algn="ctr"/>
            <a:r>
              <a:rPr lang="en-GB" b="1" dirty="0"/>
              <a:t>server</a:t>
            </a:r>
          </a:p>
          <a:p>
            <a:pPr algn="ctr"/>
            <a:r>
              <a:rPr lang="en-GB" b="1" dirty="0"/>
              <a:t>app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9BE31E5-6CBE-4A13-8B8D-50086D817F7E}"/>
              </a:ext>
            </a:extLst>
          </p:cNvPr>
          <p:cNvSpPr/>
          <p:nvPr/>
        </p:nvSpPr>
        <p:spPr>
          <a:xfrm>
            <a:off x="1835032" y="2110238"/>
            <a:ext cx="1184953" cy="1371173"/>
          </a:xfrm>
          <a:prstGeom prst="roundRect">
            <a:avLst/>
          </a:prstGeom>
          <a:solidFill>
            <a:srgbClr val="157FA1"/>
          </a:solidFill>
          <a:ln>
            <a:solidFill>
              <a:srgbClr val="A5C5D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Web </a:t>
            </a:r>
          </a:p>
          <a:p>
            <a:pPr algn="ctr"/>
            <a:r>
              <a:rPr lang="en-GB" b="1" dirty="0"/>
              <a:t>UI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0AFDA47-0E38-4ECD-B96A-5836A8138D99}"/>
              </a:ext>
            </a:extLst>
          </p:cNvPr>
          <p:cNvCxnSpPr>
            <a:cxnSpLocks/>
          </p:cNvCxnSpPr>
          <p:nvPr/>
        </p:nvCxnSpPr>
        <p:spPr>
          <a:xfrm>
            <a:off x="3018453" y="2836863"/>
            <a:ext cx="755588" cy="0"/>
          </a:xfrm>
          <a:prstGeom prst="straightConnector1">
            <a:avLst/>
          </a:prstGeom>
          <a:ln w="98425">
            <a:solidFill>
              <a:srgbClr val="157FA1"/>
            </a:solidFill>
            <a:headEnd type="triangle" w="med" len="sm"/>
            <a:tailEnd type="triangle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4FF58E0-C9FA-4E8A-9830-17255520B22E}"/>
              </a:ext>
            </a:extLst>
          </p:cNvPr>
          <p:cNvCxnSpPr>
            <a:cxnSpLocks/>
          </p:cNvCxnSpPr>
          <p:nvPr/>
        </p:nvCxnSpPr>
        <p:spPr>
          <a:xfrm>
            <a:off x="5572019" y="2836863"/>
            <a:ext cx="715765" cy="0"/>
          </a:xfrm>
          <a:prstGeom prst="straightConnector1">
            <a:avLst/>
          </a:prstGeom>
          <a:ln w="98425">
            <a:solidFill>
              <a:srgbClr val="157FA1"/>
            </a:solidFill>
            <a:headEnd type="triangle" w="med" len="sm"/>
            <a:tailEnd type="triangle" w="med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0795CA0-A75E-4EF9-9B90-10C3BA6C7574}"/>
              </a:ext>
            </a:extLst>
          </p:cNvPr>
          <p:cNvSpPr/>
          <p:nvPr/>
        </p:nvSpPr>
        <p:spPr>
          <a:xfrm>
            <a:off x="3774041" y="2464836"/>
            <a:ext cx="866454" cy="749745"/>
          </a:xfrm>
          <a:prstGeom prst="rect">
            <a:avLst/>
          </a:prstGeom>
          <a:solidFill>
            <a:srgbClr val="157FA1"/>
          </a:solidFill>
          <a:ln>
            <a:solidFill>
              <a:srgbClr val="A5C5D0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DD6D7C-414D-4F46-8FAF-669CDFB9807D}"/>
              </a:ext>
            </a:extLst>
          </p:cNvPr>
          <p:cNvSpPr txBox="1"/>
          <p:nvPr/>
        </p:nvSpPr>
        <p:spPr>
          <a:xfrm>
            <a:off x="3781233" y="2523728"/>
            <a:ext cx="851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REST</a:t>
            </a:r>
          </a:p>
          <a:p>
            <a:pPr algn="ctr"/>
            <a:r>
              <a:rPr lang="en-GB" b="1" dirty="0">
                <a:solidFill>
                  <a:schemeClr val="bg1"/>
                </a:solidFill>
              </a:rPr>
              <a:t>service</a:t>
            </a:r>
          </a:p>
        </p:txBody>
      </p:sp>
      <p:sp>
        <p:nvSpPr>
          <p:cNvPr id="16" name="Flowchart: Magnetic Disk 15">
            <a:extLst>
              <a:ext uri="{FF2B5EF4-FFF2-40B4-BE49-F238E27FC236}">
                <a16:creationId xmlns:a16="http://schemas.microsoft.com/office/drawing/2014/main" id="{36A4EB9E-28DF-4908-BAFF-E747FC7968C8}"/>
              </a:ext>
            </a:extLst>
          </p:cNvPr>
          <p:cNvSpPr/>
          <p:nvPr/>
        </p:nvSpPr>
        <p:spPr>
          <a:xfrm>
            <a:off x="6308754" y="2481960"/>
            <a:ext cx="1333614" cy="669896"/>
          </a:xfrm>
          <a:prstGeom prst="flowChartMagneticDisk">
            <a:avLst/>
          </a:prstGeom>
          <a:solidFill>
            <a:srgbClr val="157FA1"/>
          </a:solidFill>
          <a:ln>
            <a:solidFill>
              <a:srgbClr val="A5C5D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Persistence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1FFBC7-22F4-464F-BA39-62B2BEA06335}"/>
              </a:ext>
            </a:extLst>
          </p:cNvPr>
          <p:cNvSpPr txBox="1"/>
          <p:nvPr/>
        </p:nvSpPr>
        <p:spPr>
          <a:xfrm>
            <a:off x="1826643" y="3746445"/>
            <a:ext cx="1184953" cy="954107"/>
          </a:xfrm>
          <a:prstGeom prst="rect">
            <a:avLst/>
          </a:prstGeom>
          <a:solidFill>
            <a:schemeClr val="bg1"/>
          </a:solidFill>
          <a:ln>
            <a:solidFill>
              <a:srgbClr val="157FA4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rgbClr val="157FA4"/>
                </a:solidFill>
              </a:rPr>
              <a:t>HTML</a:t>
            </a:r>
          </a:p>
          <a:p>
            <a:pPr algn="ctr"/>
            <a:r>
              <a:rPr lang="en-GB" sz="1400" b="1" dirty="0">
                <a:solidFill>
                  <a:srgbClr val="157FA4"/>
                </a:solidFill>
              </a:rPr>
              <a:t>CSS</a:t>
            </a:r>
          </a:p>
          <a:p>
            <a:pPr algn="ctr"/>
            <a:r>
              <a:rPr lang="en-GB" sz="1400" b="1" dirty="0">
                <a:solidFill>
                  <a:srgbClr val="157FA4"/>
                </a:solidFill>
              </a:rPr>
              <a:t>TypeScript</a:t>
            </a:r>
          </a:p>
          <a:p>
            <a:pPr algn="ctr"/>
            <a:r>
              <a:rPr lang="en-GB" sz="1400" b="1" dirty="0">
                <a:solidFill>
                  <a:srgbClr val="157FA4"/>
                </a:solidFill>
              </a:rPr>
              <a:t>React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D38339-9391-4E21-8F43-2B1FB315542F}"/>
              </a:ext>
            </a:extLst>
          </p:cNvPr>
          <p:cNvSpPr txBox="1"/>
          <p:nvPr/>
        </p:nvSpPr>
        <p:spPr>
          <a:xfrm>
            <a:off x="4413265" y="3746445"/>
            <a:ext cx="1184953" cy="523220"/>
          </a:xfrm>
          <a:prstGeom prst="rect">
            <a:avLst/>
          </a:prstGeom>
          <a:solidFill>
            <a:schemeClr val="bg1"/>
          </a:solidFill>
          <a:ln>
            <a:solidFill>
              <a:srgbClr val="157FA4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rgbClr val="157FA4"/>
                </a:solidFill>
              </a:rPr>
              <a:t>Java 11</a:t>
            </a:r>
          </a:p>
          <a:p>
            <a:pPr algn="ctr"/>
            <a:r>
              <a:rPr lang="en-GB" sz="1400" b="1" dirty="0">
                <a:solidFill>
                  <a:srgbClr val="157FA4"/>
                </a:solidFill>
              </a:rPr>
              <a:t>Spring Boot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41C3C9-60C0-45BF-A4EF-E6A4E8C19416}"/>
              </a:ext>
            </a:extLst>
          </p:cNvPr>
          <p:cNvSpPr txBox="1"/>
          <p:nvPr/>
        </p:nvSpPr>
        <p:spPr>
          <a:xfrm>
            <a:off x="6402850" y="3746445"/>
            <a:ext cx="1184953" cy="307777"/>
          </a:xfrm>
          <a:prstGeom prst="rect">
            <a:avLst/>
          </a:prstGeom>
          <a:solidFill>
            <a:schemeClr val="bg1"/>
          </a:solidFill>
          <a:ln>
            <a:solidFill>
              <a:srgbClr val="157FA4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rgbClr val="157FA4"/>
                </a:solidFill>
              </a:rPr>
              <a:t>H2 RDBMS</a:t>
            </a:r>
          </a:p>
        </p:txBody>
      </p:sp>
    </p:spTree>
    <p:extLst>
      <p:ext uri="{BB962C8B-B14F-4D97-AF65-F5344CB8AC3E}">
        <p14:creationId xmlns:p14="http://schemas.microsoft.com/office/powerpoint/2010/main" val="869939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4" grpId="0" animBg="1"/>
      <p:bldP spid="15" grpId="0"/>
      <p:bldP spid="16" grpId="0" animBg="1"/>
      <p:bldP spid="4" grpId="0" animBg="1"/>
      <p:bldP spid="6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026"/>
          <p:cNvSpPr>
            <a:spLocks noChangeArrowheads="1"/>
          </p:cNvSpPr>
          <p:nvPr/>
        </p:nvSpPr>
        <p:spPr bwMode="auto">
          <a:xfrm>
            <a:off x="1678782" y="4669631"/>
            <a:ext cx="1394222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5" name="Rectangle 1027"/>
          <p:cNvSpPr>
            <a:spLocks noChangeArrowheads="1"/>
          </p:cNvSpPr>
          <p:nvPr/>
        </p:nvSpPr>
        <p:spPr bwMode="auto">
          <a:xfrm>
            <a:off x="3487341" y="4669631"/>
            <a:ext cx="2169319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6" name="Rectangle 102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Running the Applications</a:t>
            </a:r>
            <a:endParaRPr lang="en-GB" dirty="0"/>
          </a:p>
        </p:txBody>
      </p:sp>
      <p:sp>
        <p:nvSpPr>
          <p:cNvPr id="3077" name="Rectangle 1030"/>
          <p:cNvSpPr>
            <a:spLocks noGrp="1" noChangeArrowheads="1"/>
          </p:cNvSpPr>
          <p:nvPr>
            <p:ph idx="1"/>
          </p:nvPr>
        </p:nvSpPr>
        <p:spPr>
          <a:xfrm>
            <a:off x="1147379" y="814771"/>
            <a:ext cx="7919129" cy="3547021"/>
          </a:xfrm>
        </p:spPr>
        <p:txBody>
          <a:bodyPr/>
          <a:lstStyle/>
          <a:p>
            <a:pPr eaLnBrk="1" hangingPunct="1"/>
            <a:r>
              <a:rPr lang="en-GB" dirty="0"/>
              <a:t>Run the Spring Boot server application first:</a:t>
            </a: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In IntelliJ, open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demo-full-stack-app</a:t>
            </a: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Run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Application</a:t>
            </a:r>
            <a:r>
              <a:rPr lang="en-GB" dirty="0">
                <a:latin typeface="+mj-lt"/>
                <a:cs typeface="Courier New" panose="02070309020205020404" pitchFamily="49" charset="0"/>
              </a:rPr>
              <a:t> class</a:t>
            </a: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Starts the server web app on port 8080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/>
            <a:r>
              <a:rPr lang="en-GB" dirty="0"/>
              <a:t>Now run the React client application:</a:t>
            </a: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Open a Command Prompt window</a:t>
            </a: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Go to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demo-full-stack-client</a:t>
            </a: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Run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Run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dirty="0">
                <a:latin typeface="+mj-lt"/>
                <a:cs typeface="Courier New" panose="02070309020205020404" pitchFamily="49" charset="0"/>
              </a:rPr>
              <a:t>Starts the client web app on port 3000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4CF8A6-6787-43DD-991B-A97DB63E8CB6}"/>
              </a:ext>
            </a:extLst>
          </p:cNvPr>
          <p:cNvSpPr txBox="1"/>
          <p:nvPr/>
        </p:nvSpPr>
        <p:spPr>
          <a:xfrm>
            <a:off x="2456481" y="3843496"/>
            <a:ext cx="151108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7EDF9A-6F20-42A6-985B-BDF1FFA61171}"/>
              </a:ext>
            </a:extLst>
          </p:cNvPr>
          <p:cNvSpPr txBox="1"/>
          <p:nvPr/>
        </p:nvSpPr>
        <p:spPr>
          <a:xfrm>
            <a:off x="2456481" y="4227278"/>
            <a:ext cx="151108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start</a:t>
            </a:r>
          </a:p>
        </p:txBody>
      </p:sp>
    </p:spTree>
    <p:extLst>
      <p:ext uri="{BB962C8B-B14F-4D97-AF65-F5344CB8AC3E}">
        <p14:creationId xmlns:p14="http://schemas.microsoft.com/office/powerpoint/2010/main" val="1403652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026"/>
          <p:cNvSpPr>
            <a:spLocks noChangeArrowheads="1"/>
          </p:cNvSpPr>
          <p:nvPr/>
        </p:nvSpPr>
        <p:spPr bwMode="auto">
          <a:xfrm>
            <a:off x="1678782" y="4669631"/>
            <a:ext cx="1394222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5" name="Rectangle 1027"/>
          <p:cNvSpPr>
            <a:spLocks noChangeArrowheads="1"/>
          </p:cNvSpPr>
          <p:nvPr/>
        </p:nvSpPr>
        <p:spPr bwMode="auto">
          <a:xfrm>
            <a:off x="3487341" y="4669631"/>
            <a:ext cx="2169319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6" name="Rectangle 102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Using the React Client Application </a:t>
            </a:r>
            <a:endParaRPr lang="en-GB" dirty="0"/>
          </a:p>
        </p:txBody>
      </p:sp>
      <p:sp>
        <p:nvSpPr>
          <p:cNvPr id="3077" name="Rectangle 1030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GB" dirty="0">
                <a:latin typeface="+mj-lt"/>
                <a:cs typeface="Courier New" panose="02070309020205020404" pitchFamily="49" charset="0"/>
              </a:rPr>
              <a:t>Open a browser and ping  </a:t>
            </a:r>
            <a:r>
              <a:rPr lang="en-GB" dirty="0">
                <a:latin typeface="+mj-lt"/>
                <a:cs typeface="Courier New" panose="02070309020205020404" pitchFamily="49" charset="0"/>
                <a:hlinkClick r:id="rId3"/>
              </a:rPr>
              <a:t>http://localhost:3000/</a:t>
            </a:r>
            <a:r>
              <a:rPr lang="en-GB" dirty="0">
                <a:latin typeface="+mj-lt"/>
                <a:cs typeface="Courier New" panose="02070309020205020404" pitchFamily="49" charset="0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963093-9C2C-4CD7-B177-F7B083C3C8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2451" y="1321496"/>
            <a:ext cx="5223711" cy="343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68352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026"/>
          <p:cNvSpPr>
            <a:spLocks noChangeArrowheads="1"/>
          </p:cNvSpPr>
          <p:nvPr/>
        </p:nvSpPr>
        <p:spPr bwMode="auto">
          <a:xfrm>
            <a:off x="1678782" y="4669631"/>
            <a:ext cx="1394222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5" name="Rectangle 1027"/>
          <p:cNvSpPr>
            <a:spLocks noChangeArrowheads="1"/>
          </p:cNvSpPr>
          <p:nvPr/>
        </p:nvSpPr>
        <p:spPr bwMode="auto">
          <a:xfrm>
            <a:off x="3487341" y="4669631"/>
            <a:ext cx="2169319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6" name="Rectangle 102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Application Characteristics</a:t>
            </a:r>
          </a:p>
        </p:txBody>
      </p:sp>
      <p:sp>
        <p:nvSpPr>
          <p:cNvPr id="3077" name="Rectangle 1030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application has several key characteristics:</a:t>
            </a:r>
          </a:p>
          <a:p>
            <a:pPr lvl="1"/>
            <a:r>
              <a:rPr lang="en-GB" dirty="0"/>
              <a:t>Single-page application (SPA)</a:t>
            </a:r>
          </a:p>
          <a:p>
            <a:pPr lvl="1"/>
            <a:r>
              <a:rPr lang="en-GB" dirty="0"/>
              <a:t>Compelling UI</a:t>
            </a:r>
          </a:p>
          <a:p>
            <a:pPr lvl="1"/>
            <a:r>
              <a:rPr lang="en-GB" dirty="0"/>
              <a:t>Realistic application structure</a:t>
            </a:r>
          </a:p>
          <a:p>
            <a:pPr lvl="1"/>
            <a:r>
              <a:rPr lang="en-GB" dirty="0"/>
              <a:t>Uses contemporary React techniques</a:t>
            </a:r>
          </a:p>
          <a:p>
            <a:pPr lvl="1"/>
            <a:r>
              <a:rPr lang="en-GB" dirty="0"/>
              <a:t>Interacts with Spring Boot REST service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16401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5D15F9-B1AB-4831-A046-EC5CE7BA98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3000" dirty="0"/>
              <a:t>Lesson 11: Implementing a Compelling UI in React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A7CE06E-521B-42F9-B4CA-6B1C8AF8E7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11.2	Implementing Routing</a:t>
            </a:r>
          </a:p>
        </p:txBody>
      </p:sp>
    </p:spTree>
    <p:extLst>
      <p:ext uri="{BB962C8B-B14F-4D97-AF65-F5344CB8AC3E}">
        <p14:creationId xmlns:p14="http://schemas.microsoft.com/office/powerpoint/2010/main" val="749112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026"/>
          <p:cNvSpPr>
            <a:spLocks noChangeArrowheads="1"/>
          </p:cNvSpPr>
          <p:nvPr/>
        </p:nvSpPr>
        <p:spPr bwMode="auto">
          <a:xfrm>
            <a:off x="1678782" y="4669631"/>
            <a:ext cx="1394222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5" name="Rectangle 1027"/>
          <p:cNvSpPr>
            <a:spLocks noChangeArrowheads="1"/>
          </p:cNvSpPr>
          <p:nvPr/>
        </p:nvSpPr>
        <p:spPr bwMode="auto">
          <a:xfrm>
            <a:off x="3487341" y="4669631"/>
            <a:ext cx="2169319" cy="386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sz="1350"/>
          </a:p>
        </p:txBody>
      </p:sp>
      <p:sp>
        <p:nvSpPr>
          <p:cNvPr id="3076" name="Rectangle 102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>
                <a:cs typeface="Times New Roman" pitchFamily="18" charset="0"/>
              </a:rPr>
              <a:t>Overview</a:t>
            </a:r>
            <a:endParaRPr lang="en-GB" dirty="0"/>
          </a:p>
        </p:txBody>
      </p:sp>
      <p:sp>
        <p:nvSpPr>
          <p:cNvPr id="3077" name="Rectangle 1030"/>
          <p:cNvSpPr>
            <a:spLocks noGrp="1" noChangeArrowheads="1"/>
          </p:cNvSpPr>
          <p:nvPr>
            <p:ph idx="1"/>
          </p:nvPr>
        </p:nvSpPr>
        <p:spPr>
          <a:xfrm>
            <a:off x="1147379" y="814771"/>
            <a:ext cx="7809808" cy="3547021"/>
          </a:xfrm>
        </p:spPr>
        <p:txBody>
          <a:bodyPr/>
          <a:lstStyle/>
          <a:p>
            <a:pPr eaLnBrk="1" hangingPunct="1"/>
            <a:r>
              <a:rPr lang="en-GB" dirty="0"/>
              <a:t>We're going to see how to use React "routing" to create a single-page application (SPA)</a:t>
            </a:r>
          </a:p>
          <a:p>
            <a:pPr eaLnBrk="1" hangingPunct="1"/>
            <a:endParaRPr lang="en-GB" dirty="0"/>
          </a:p>
          <a:p>
            <a:pPr eaLnBrk="1" hangingPunct="1"/>
            <a:r>
              <a:rPr lang="en-GB" dirty="0"/>
              <a:t>Here's a reminder of how to run the server application: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In IntelliJ, open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demo-full-stack-app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Run the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Application</a:t>
            </a:r>
            <a:r>
              <a:rPr lang="en-GB" dirty="0">
                <a:cs typeface="Courier New" panose="02070309020205020404" pitchFamily="49" charset="0"/>
              </a:rPr>
              <a:t> class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/>
              <a:t>Here's a reminder of how to run the React client application: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Open a Command Prompt window in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demo-full-stack-client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Run 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dirty="0">
                <a:cs typeface="Courier New" panose="02070309020205020404" pitchFamily="49" charset="0"/>
              </a:rPr>
              <a:t>Run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A62823-4655-49D5-A495-0921F16E988E}"/>
              </a:ext>
            </a:extLst>
          </p:cNvPr>
          <p:cNvSpPr txBox="1"/>
          <p:nvPr/>
        </p:nvSpPr>
        <p:spPr>
          <a:xfrm>
            <a:off x="2456481" y="4255670"/>
            <a:ext cx="151108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0E5F31-E0EF-422B-BB69-361EA82F74E8}"/>
              </a:ext>
            </a:extLst>
          </p:cNvPr>
          <p:cNvSpPr txBox="1"/>
          <p:nvPr/>
        </p:nvSpPr>
        <p:spPr>
          <a:xfrm>
            <a:off x="2456481" y="4639452"/>
            <a:ext cx="1511084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start</a:t>
            </a:r>
          </a:p>
        </p:txBody>
      </p:sp>
    </p:spTree>
    <p:extLst>
      <p:ext uri="{BB962C8B-B14F-4D97-AF65-F5344CB8AC3E}">
        <p14:creationId xmlns:p14="http://schemas.microsoft.com/office/powerpoint/2010/main" val="2323988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55563">
              <a:tabLst>
                <a:tab pos="446088" algn="l"/>
              </a:tabLst>
            </a:pPr>
            <a:r>
              <a:rPr lang="en-GB" dirty="0"/>
              <a:t>React and SPAs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React has excellent support for implementing SPAs</a:t>
            </a:r>
          </a:p>
          <a:p>
            <a:pPr lvl="1"/>
            <a:r>
              <a:rPr lang="en-GB" dirty="0"/>
              <a:t>Define an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App</a:t>
            </a:r>
            <a:r>
              <a:rPr lang="en-GB" dirty="0"/>
              <a:t> component, which always remains resident</a:t>
            </a:r>
          </a:p>
          <a:p>
            <a:pPr lvl="1"/>
            <a:r>
              <a:rPr lang="en-GB" dirty="0"/>
              <a:t>Define multiple sub-components, to be swapped in and out</a:t>
            </a:r>
          </a:p>
          <a:p>
            <a:endParaRPr lang="en-GB" dirty="0"/>
          </a:p>
          <a:p>
            <a:r>
              <a:rPr lang="en-GB" dirty="0"/>
              <a:t>You can map each sub-component to a logical URL - this is called "routing"</a:t>
            </a:r>
          </a:p>
          <a:p>
            <a:pPr lvl="1"/>
            <a:endParaRPr lang="en-GB" dirty="0"/>
          </a:p>
          <a:p>
            <a:r>
              <a:rPr lang="en-GB" dirty="0"/>
              <a:t>When the user navigates to a logical URL, React displays the sub-component for that URL</a:t>
            </a:r>
          </a:p>
        </p:txBody>
      </p:sp>
    </p:spTree>
    <p:extLst>
      <p:ext uri="{BB962C8B-B14F-4D97-AF65-F5344CB8AC3E}">
        <p14:creationId xmlns:p14="http://schemas.microsoft.com/office/powerpoint/2010/main" val="2372607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andard_LiveLessons_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dard_LiveLessons_2016.potm" id="{8C1633E9-E98A-446F-92F4-E3D84D4249FA}" vid="{A44C486B-6B48-42BE-B4AA-FE194AC1400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Standard_LiveLessons_2017.potm</Template>
  <TotalTime>13437</TotalTime>
  <Words>1835</Words>
  <Application>Microsoft Macintosh PowerPoint</Application>
  <PresentationFormat>On-screen Show (16:9)</PresentationFormat>
  <Paragraphs>368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Courier New</vt:lpstr>
      <vt:lpstr>Standard_LiveLessons_2017</vt:lpstr>
      <vt:lpstr>PowerPoint Presentation</vt:lpstr>
      <vt:lpstr>Lesson 11: Implementing a Compelling UI in React</vt:lpstr>
      <vt:lpstr>Overview</vt:lpstr>
      <vt:lpstr>Running the Applications</vt:lpstr>
      <vt:lpstr>Using the React Client Application </vt:lpstr>
      <vt:lpstr>Application Characteristics</vt:lpstr>
      <vt:lpstr>Lesson 11: Implementing a Compelling UI in React</vt:lpstr>
      <vt:lpstr>Overview</vt:lpstr>
      <vt:lpstr>React and SPAs</vt:lpstr>
      <vt:lpstr>Supporting Routing in React</vt:lpstr>
      <vt:lpstr>Defining a Router Table</vt:lpstr>
      <vt:lpstr>Defining a Menu</vt:lpstr>
      <vt:lpstr>Lesson 11: Implementing a Compelling UI in React</vt:lpstr>
      <vt:lpstr>Overview</vt:lpstr>
      <vt:lpstr>Viewing the Destinations Component</vt:lpstr>
      <vt:lpstr>How the Destinations Component Works</vt:lpstr>
      <vt:lpstr>Using React State Storage</vt:lpstr>
      <vt:lpstr>Using React Effect Hooks</vt:lpstr>
      <vt:lpstr>Displaying Parameterized Route Links</vt:lpstr>
      <vt:lpstr>Lesson 11: Implementing a Compelling UI in React</vt:lpstr>
      <vt:lpstr>Overview</vt:lpstr>
      <vt:lpstr>Viewing the Destination Component</vt:lpstr>
      <vt:lpstr>How the Destination Component Works</vt:lpstr>
      <vt:lpstr>Component Modular Decomposition</vt:lpstr>
      <vt:lpstr>Lesson 11: Implementing a Compelling UI in React</vt:lpstr>
      <vt:lpstr>Overview</vt:lpstr>
      <vt:lpstr>Viewing Reviews for a Destination Component</vt:lpstr>
      <vt:lpstr>Defining and Using Custom Hooks</vt:lpstr>
      <vt:lpstr>Defining the useReviewsMarkup Hook</vt:lpstr>
      <vt:lpstr>Defining the useAddReviewFormMarkup Hook</vt:lpstr>
      <vt:lpstr>That's All Folks!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Phifer</dc:creator>
  <cp:lastModifiedBy>Eleanor Bru</cp:lastModifiedBy>
  <cp:revision>474</cp:revision>
  <dcterms:created xsi:type="dcterms:W3CDTF">2015-09-28T19:52:00Z</dcterms:created>
  <dcterms:modified xsi:type="dcterms:W3CDTF">2021-04-21T14:31:15Z</dcterms:modified>
</cp:coreProperties>
</file>